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final day ties the campaign together: everything stabilised here must survive the journey to definitive care.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Rule of thumb: if you would not be happy managing this problem in the back of a moving vehicle or on a boat, fix it before you leave.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sample HP-218 and HP-249 forms to the session; the practical includes completing one under time pressure.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6002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5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Stabilise, Communicate &amp; Transfer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preparation, the escort bag, transfer documentation (HP-218 / HP-249), SBAR, monitoring en route, handover — and the special demands of transfer by sea.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777240" cy="77724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0" descr="/home/claude/campaign/icons/ambulanc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5042" y="5094122"/>
            <a:ext cx="373075" cy="3730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874520" y="4892040"/>
            <a:ext cx="777240" cy="77724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0" name="Image 1" descr="/home/claude/campaign/icons/briefcaseMed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602" y="5094122"/>
            <a:ext cx="373075" cy="37307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926080" y="4892040"/>
            <a:ext cx="777240" cy="77724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2" name="Image 2" descr="/home/claude/campaign/icons/comments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162" y="5094122"/>
            <a:ext cx="373075" cy="37307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977640" y="4892040"/>
            <a:ext cx="777240" cy="77724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4" name="Image 3" descr="/home/claude/campaign/icons/ship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22" y="5094122"/>
            <a:ext cx="373075" cy="3730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Health Centre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Lecture + hands-on practice   |   Mixed clinical team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handsHelpin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Handover at the destination — care transfers, not just the patient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1947672" cy="246888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03504" y="160934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8" name="Text 5"/>
          <p:cNvSpPr/>
          <p:nvPr/>
        </p:nvSpPr>
        <p:spPr>
          <a:xfrm>
            <a:off x="60350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4241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Announce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21792" y="2121408"/>
            <a:ext cx="16184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 have a handover — may I have your attention?" Monitoring continues while you speak.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44144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2" name="Shape 9"/>
          <p:cNvSpPr/>
          <p:nvPr/>
        </p:nvSpPr>
        <p:spPr>
          <a:xfrm>
            <a:off x="2788920" y="1463040"/>
            <a:ext cx="1947672" cy="246888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13" name="Shape 10"/>
          <p:cNvSpPr/>
          <p:nvPr/>
        </p:nvSpPr>
        <p:spPr>
          <a:xfrm>
            <a:off x="2935224" y="160934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14" name="Text 11"/>
          <p:cNvSpPr/>
          <p:nvPr/>
        </p:nvSpPr>
        <p:spPr>
          <a:xfrm>
            <a:off x="293522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37413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SBAR again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2953512" y="2121408"/>
            <a:ext cx="16184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structure, updated with what happened EN ROUTE: vitals trend, drugs given, events.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77316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18" name="Shape 15"/>
          <p:cNvSpPr/>
          <p:nvPr/>
        </p:nvSpPr>
        <p:spPr>
          <a:xfrm>
            <a:off x="5120640" y="1463040"/>
            <a:ext cx="1947672" cy="246888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19" name="Shape 16"/>
          <p:cNvSpPr/>
          <p:nvPr/>
        </p:nvSpPr>
        <p:spPr>
          <a:xfrm>
            <a:off x="5266944" y="160934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20" name="Text 17"/>
          <p:cNvSpPr/>
          <p:nvPr/>
        </p:nvSpPr>
        <p:spPr>
          <a:xfrm>
            <a:off x="526694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570585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documents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285232" y="2121408"/>
            <a:ext cx="16184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HP-218/HP-249 originals, ECGs, forms — placed in the receiving clinician's hands.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710488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24" name="Shape 21"/>
          <p:cNvSpPr/>
          <p:nvPr/>
        </p:nvSpPr>
        <p:spPr>
          <a:xfrm>
            <a:off x="7452360" y="1463040"/>
            <a:ext cx="1947672" cy="246888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25" name="Shape 22"/>
          <p:cNvSpPr/>
          <p:nvPr/>
        </p:nvSpPr>
        <p:spPr>
          <a:xfrm>
            <a:off x="7598664" y="160934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26" name="Text 23"/>
          <p:cNvSpPr/>
          <p:nvPr/>
        </p:nvSpPr>
        <p:spPr>
          <a:xfrm>
            <a:off x="759866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03757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&amp; sign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7616952" y="2121408"/>
            <a:ext cx="16184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Receiving clinician accepts, times recorded, both sign. Questions invited.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9436608" y="2587752"/>
            <a:ext cx="310896" cy="219456"/>
          </a:xfrm>
          <a:prstGeom prst="rightArrow">
            <a:avLst/>
          </a:prstGeom>
          <a:solidFill>
            <a:srgbClr val="C9CDD6"/>
          </a:solidFill>
          <a:ln/>
        </p:spPr>
      </p:sp>
      <p:sp>
        <p:nvSpPr>
          <p:cNvPr id="30" name="Shape 27"/>
          <p:cNvSpPr/>
          <p:nvPr/>
        </p:nvSpPr>
        <p:spPr>
          <a:xfrm>
            <a:off x="9784080" y="1463040"/>
            <a:ext cx="1947672" cy="2468880"/>
          </a:xfrm>
          <a:prstGeom prst="roundRect">
            <a:avLst>
              <a:gd name="adj" fmla="val 3756"/>
            </a:avLst>
          </a:prstGeom>
          <a:solidFill>
            <a:srgbClr val="F4F5F7"/>
          </a:solidFill>
          <a:ln/>
        </p:spPr>
      </p:sp>
      <p:sp>
        <p:nvSpPr>
          <p:cNvPr id="31" name="Shape 28"/>
          <p:cNvSpPr/>
          <p:nvPr/>
        </p:nvSpPr>
        <p:spPr>
          <a:xfrm>
            <a:off x="9930384" y="160934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32" name="Text 29"/>
          <p:cNvSpPr/>
          <p:nvPr/>
        </p:nvSpPr>
        <p:spPr>
          <a:xfrm>
            <a:off x="9930384" y="16093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10369296" y="1591056"/>
            <a:ext cx="12710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9948672" y="2121408"/>
            <a:ext cx="1618488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now does the escort's responsibility end. Retrieve equipment, restock the bag, debrief.</a:t>
            </a:r>
            <a:endParaRPr lang="en-US" sz="1100" dirty="0"/>
          </a:p>
        </p:txBody>
      </p:sp>
      <p:sp>
        <p:nvSpPr>
          <p:cNvPr id="35" name="Shape 32"/>
          <p:cNvSpPr/>
          <p:nvPr/>
        </p:nvSpPr>
        <p:spPr>
          <a:xfrm>
            <a:off x="457200" y="4251960"/>
            <a:ext cx="11274552" cy="1783080"/>
          </a:xfrm>
          <a:prstGeom prst="roundRect">
            <a:avLst>
              <a:gd name="adj" fmla="val 4615"/>
            </a:avLst>
          </a:prstGeom>
          <a:solidFill>
            <a:srgbClr val="E8F0F8"/>
          </a:solidFill>
          <a:ln/>
        </p:spPr>
      </p:sp>
      <p:sp>
        <p:nvSpPr>
          <p:cNvPr id="36" name="Text 33"/>
          <p:cNvSpPr/>
          <p:nvPr/>
        </p:nvSpPr>
        <p:spPr>
          <a:xfrm>
            <a:off x="777240" y="44348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D5C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escort's golden rules</a:t>
            </a:r>
            <a:endParaRPr lang="en-US" sz="1450" dirty="0"/>
          </a:p>
        </p:txBody>
      </p:sp>
      <p:sp>
        <p:nvSpPr>
          <p:cNvPr id="37" name="Text 34"/>
          <p:cNvSpPr/>
          <p:nvPr/>
        </p:nvSpPr>
        <p:spPr>
          <a:xfrm>
            <a:off x="777240" y="484632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remain the treating clinician until verbal AND written acceptance. Never leave the patient in a corridor 'for a minute'. If the patient deteriorates on arrival, you resuscitate with the receiving team — your knowledge of the last hours is irreplaceable. And after every transfer: the bag is restocked and resealed the same day.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Journey — Including by Sea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Between two safe buildings lies the most dangerous part of the patient's day. Plan for the environment you actually face — road, and water.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7" name="Image 0" descr="/home/claude/campaign/icons/ship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Monitoring during transfer</a:t>
            </a:r>
            <a:endParaRPr lang="en-US" sz="2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74552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5669280"/>
                <a:gridCol w="2953512"/>
              </a:tblGrid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Patient acuity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Minimum monitoring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Frequency of recorded vitals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Time-critical / NEWS2 ≥7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Continuous SpO₂ + pulse; BP; conscious level; AED with patient; doctor/senior nurse escort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Every 5–10 min, written on the form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Urgent / NEWS2 5–6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SpO₂ + pulse continuous; BP and ACVPU intermittent; trained nurse escort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Every 15 min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Stable / low score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SpO₂ spot checks; visual observation; competent escort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Every 30 min and on any change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502920" y="470916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4839919"/>
            <a:ext cx="241402" cy="2414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34440" y="4663440"/>
            <a:ext cx="10424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Escalation en route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any deterioration → stop if safe, full ABCDE, treat, call the receiving hospital to update — they may redirect you or send help.</a:t>
            </a:r>
            <a:endParaRPr lang="en-US" sz="1500" dirty="0"/>
          </a:p>
        </p:txBody>
      </p:sp>
      <p:sp>
        <p:nvSpPr>
          <p:cNvPr id="10" name="Shape 5"/>
          <p:cNvSpPr/>
          <p:nvPr/>
        </p:nvSpPr>
        <p:spPr>
          <a:xfrm>
            <a:off x="502920" y="5422392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1" name="Image 2" descr="/home/claude/campaign/icons/clipboar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5553151"/>
            <a:ext cx="241402" cy="24140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34440" y="5376672"/>
            <a:ext cx="10424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as you go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times, values, events on the transfer form. En-route documentation is the most commonly missing item in transfer audits.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14" name="Text 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anchor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Transfer by sea — the extra layer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5500116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1" descr="/home/claude/campaign/icons/clock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/ no-go decision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49880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Weather and sea state checked with the boat crew BEFORE promising a time; agree the window; identify the alternative (helicopter/delay + treat) if conditions fail. The doctor and the skipper decide together.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231636" y="1417320"/>
            <a:ext cx="5500116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6460236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2" descr="/home/claude/campaign/icons/procedures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108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54596" y="1600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everything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487668" y="2194560"/>
            <a:ext cx="49880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strapped on a secured stretcher; oxygen cylinders fixed upright; monitors and bags clipped or lashed. In swell, anything loose becomes a projectile — brief the crew on the plan.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457200" y="3703320"/>
            <a:ext cx="5500116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685800" y="3904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8" name="Image 3" descr="/home/claude/campaign/icons/lung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4023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80160" y="3886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Motion &amp; the patient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713232" y="4480560"/>
            <a:ext cx="49880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Antiemetic BEFORE departure for conscious patients; suction within reach (vomiting + supine + swell = airway disaster); position where motion is least (low, midship); protect from spray, heat and cold.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231636" y="3703320"/>
            <a:ext cx="5500116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22" name="Shape 16"/>
          <p:cNvSpPr/>
          <p:nvPr/>
        </p:nvSpPr>
        <p:spPr>
          <a:xfrm>
            <a:off x="6460236" y="3904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23" name="Image 4" descr="/home/claude/campaign/icons/phon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9108" y="4023360"/>
            <a:ext cx="219456" cy="21945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054596" y="3886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Communications &amp; contingency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6487668" y="4480560"/>
            <a:ext cx="49880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Charged phone/radio + backup; receiving team knows departure time and ETA; ambulance confirmed at the far jetty; plan stated for 'what if we must turn back' — and the escort can run every emergency of Days 1–4 alone in a moving boat.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457200" y="580644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rule: the sicker the patient, the calmer the sea you need — or the more aggressively you stabilise before departure.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handsHelpin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afternoon — practice stations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1" descr="/home/claude/campaign/icons/briefcaseMed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1 — Pack &amp; check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Escort bag check against the master list under 10 minutes; find the 5 planted deficiencies; oxygen duration calculation exercise.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2" descr="/home/claude/campaign/icons/fileAl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2 — Paper under pressure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HP-218/HP-249 for a simulated STEMI in 8 minutes; peer-audit each other's forms against the completeness checklist.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8" name="Image 3" descr="/home/claude/campaign/icons/ship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3 — Transfer simulation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5 case cards: full transfer from decision to handover, including a simulated deterioration mid-journey and a sea-transfer go/no-go discussion.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457200" y="4892040"/>
            <a:ext cx="11274552" cy="1188720"/>
          </a:xfrm>
          <a:prstGeom prst="roundRect">
            <a:avLst>
              <a:gd name="adj" fmla="val 6923"/>
            </a:avLst>
          </a:prstGeom>
          <a:solidFill>
            <a:srgbClr val="E8F0F8"/>
          </a:solidFill>
          <a:ln/>
        </p:spPr>
      </p:sp>
      <p:sp>
        <p:nvSpPr>
          <p:cNvPr id="22" name="Text 16"/>
          <p:cNvSpPr/>
          <p:nvPr/>
        </p:nvSpPr>
        <p:spPr>
          <a:xfrm>
            <a:off x="77724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D5C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5 audit tool doubles as the centre's routine transfer audit — use it on the next 10 real transfers to measure the campaign's impact.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685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TAKE-HOMES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53312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53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417320" y="132588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Transfer is a clinical procedure: decide early, prepare in parallel, stabilise first.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2139696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39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2112264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escort bag is sealed, checked, and owned — by name, every shift.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22960" y="2926080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926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898648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HP-218/HP-249: complete, legible, and the original travels with the patient.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22960" y="3712464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7124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17320" y="3685032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SBAR before departure, SBAR on arrival — and close the loop both times.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22960" y="4498848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498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4471416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and WRITE en route; deterioration gets a full ABCDE, wherever you are.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22960" y="5285232"/>
            <a:ext cx="384048" cy="384048"/>
          </a:xfrm>
          <a:prstGeom prst="ellipse">
            <a:avLst/>
          </a:prstGeom>
          <a:solidFill>
            <a:srgbClr val="1D5C96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285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17320" y="525780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sea: secure everything, pre-treat motion, agree go/no-go with the crew — and always have a plan B.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session:  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complete — unannounced mock codes and re-audits begin next month. Stay ready.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che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 — by the end of today you can…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7" name="Image 1" descr="/home/claude/campaign/icons/bulls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transfer decision early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match the patient to the urgency category and destination.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27838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0" name="Image 2" descr="/home/claude/campaign/icons/stethoscop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409139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23266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Stabilise before moving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 ABCDE-secured patient, with predictable problems prevented, not chased.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09372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3" descr="/home/claude/campaign/icons/briefcaseMed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224479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04800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 and check the escort bag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know its contents, check cycle, and who owns it.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390906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6" name="Image 4" descr="/home/claude/campaign/icons/fileAl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039819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386334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HP-218 / HP-249 correctly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transfer documentation that is complete, legible, and travels with the patient.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472440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9" name="Image 5" descr="/home/claude/campaign/icons/comments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4855159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467868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over with SBAR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by phone before departure and in person on arrival — no information lost.</a:t>
            </a:r>
            <a:endParaRPr lang="en-US" sz="1500" dirty="0"/>
          </a:p>
        </p:txBody>
      </p:sp>
      <p:sp>
        <p:nvSpPr>
          <p:cNvPr id="21" name="Shape 13"/>
          <p:cNvSpPr/>
          <p:nvPr/>
        </p:nvSpPr>
        <p:spPr>
          <a:xfrm>
            <a:off x="502920" y="553974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22" name="Image 6" descr="/home/claude/campaign/icons/ship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679" y="5670499"/>
            <a:ext cx="241402" cy="241402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1234440" y="5494020"/>
            <a:ext cx="10424160" cy="705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a safe sea transfer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weather, securing patient and kit, motion, communications, and contingencies.</a:t>
            </a:r>
            <a:endParaRPr lang="en-US" sz="1500" dirty="0"/>
          </a:p>
        </p:txBody>
      </p:sp>
      <p:sp>
        <p:nvSpPr>
          <p:cNvPr id="24" name="Text 1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25" name="Text 1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&amp; Prepare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transfer is a planned clinical procedure — not a taxi ride. The decision, the preparation, and the escort determine whether the patient arrives better or worse.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7" name="Image 0" descr="/home/claude/campaign/icons/ambulanc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bullsey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transfer decision — who, where, how fast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74552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663440"/>
                <a:gridCol w="4599432"/>
              </a:tblGrid>
              <a:tr h="6583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Category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Examples from this week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Timing &amp; escort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5C96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Time-critical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STEMI, stroke, post-ROSC, eclampsia, major PPH, status epilepticus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Depart as soon as stabilised; doctor/senior nurse escort; hospital alerted first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Urgent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Sepsis on fluids, severe asthma improving, PPH controlled, NEWS2 5–6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the hour; nurse escort with monitoring; SBAR call made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Scheduled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Stable patients needing investigations or specialist review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Routine ambulance/boat; standard referral documents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4572000"/>
            <a:ext cx="11274552" cy="1508760"/>
          </a:xfrm>
          <a:prstGeom prst="roundRect">
            <a:avLst>
              <a:gd name="adj" fmla="val 5455"/>
            </a:avLst>
          </a:prstGeom>
          <a:solidFill>
            <a:srgbClr val="E8F0F8"/>
          </a:solidFill>
          <a:ln/>
        </p:spPr>
      </p:sp>
      <p:sp>
        <p:nvSpPr>
          <p:cNvPr id="8" name="Shape 4"/>
          <p:cNvSpPr/>
          <p:nvPr/>
        </p:nvSpPr>
        <p:spPr>
          <a:xfrm>
            <a:off x="731520" y="5029200"/>
            <a:ext cx="548640" cy="54864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9" name="Image 1" descr="/home/claude/campaign/icons/clock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66" y="5171846"/>
            <a:ext cx="263347" cy="2633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08760" y="4709160"/>
            <a:ext cx="9966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early, prepare in parallel.  </a:t>
            </a:r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moment a patient is recognised as beyond the centre's definitive care, transfer preparation starts ALONGSIDE treatment — one team member owns the logistics (vehicle/boat, escort, documents, receiving call) while the clinical team stabilises.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stethoscop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Stabilise before you move — the pre-departure ABCDE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7" name="Image 1" descr="/home/claude/campaign/icons/lung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+ B secured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airway patent or secured with adjunct; oxygen with FULL cylinder (calculate: will it last twice the journey?); suction available.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441448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0" name="Image 2" descr="/home/claude/campaign/icons/heartbea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572207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395728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secured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bleeding controlled; two patent IV lines fixed and flushed; fluids running; BP acceptable for the journey — treat before departure, not during.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419856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3" descr="/home/claude/campaign/icons/brai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550615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374136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 + E managed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glucose corrected; seizures controlled with plan for recurrence; patient warm, dignified, pressure areas padded.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4398264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6" name="Image 4" descr="/home/claude/campaign/icons/syring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529023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4352544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Predictable problems pre-empted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next drug doses drawn up and labelled (MgSO₄, benzodiazepine, adrenaline); antiemetic given; analgesia adequate.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5376672"/>
            <a:ext cx="502920" cy="50292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9" name="Image 5" descr="/home/claude/campaign/icons/fileAlt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5507431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5330952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Tubes, lines &amp; monitors secured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everything taped and untangled BEFORE moving — whatever can be pulled out during transfer, will be.</a:t>
            </a:r>
            <a:endParaRPr lang="en-US" sz="1500" dirty="0"/>
          </a:p>
        </p:txBody>
      </p:sp>
      <p:sp>
        <p:nvSpPr>
          <p:cNvPr id="21" name="Text 13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22" name="Text 14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briefcaseMed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escort bag — sealed, checked, owned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1" descr="/home/claude/campaign/icons/lung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Airway &amp; breathing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BVM (adult + paeds masks), OPA/NPA sizes, portable suction, oxygen tubing, masks &amp; nasal cannulae, spare cylinder key.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2" descr="/home/claude/campaign/icons/heartbea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Circulation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cannulae, fluids ×2 + giving sets, syringes/needles, dressings, tourniquet, sharps pouch, gloves.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8" name="Image 3" descr="/home/claude/campaign/icons/syringe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Drugs (sealed pouch)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Adrenaline, atropine, dextrose 10%, naloxone, midazolam, oxytocin/MgSO₄ per case, TXA, aspirin, GTN, salbutamol + spacer.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457200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22" name="Shape 16"/>
          <p:cNvSpPr/>
          <p:nvPr/>
        </p:nvSpPr>
        <p:spPr>
          <a:xfrm>
            <a:off x="685800" y="420166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23" name="Image 4" descr="/home/claude/campaign/icons/char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4320540"/>
            <a:ext cx="219456" cy="21945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280160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Monitoring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713232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Portable SpO₂, BP cuff (manual), thermometer, glucometer + strips, torch, stethoscope, timer/watch.</a:t>
            </a:r>
            <a:endParaRPr lang="en-US" sz="1150" dirty="0"/>
          </a:p>
        </p:txBody>
      </p:sp>
      <p:sp>
        <p:nvSpPr>
          <p:cNvPr id="26" name="Shape 19"/>
          <p:cNvSpPr/>
          <p:nvPr/>
        </p:nvSpPr>
        <p:spPr>
          <a:xfrm>
            <a:off x="4306824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27" name="Shape 20"/>
          <p:cNvSpPr/>
          <p:nvPr/>
        </p:nvSpPr>
        <p:spPr>
          <a:xfrm>
            <a:off x="4535424" y="420166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28" name="Image 5" descr="/home/claude/campaign/icons/baby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296" y="4320540"/>
            <a:ext cx="219456" cy="21945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129784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Paediatric insert</a:t>
            </a:r>
            <a:endParaRPr lang="en-US" sz="1450" dirty="0"/>
          </a:p>
        </p:txBody>
      </p:sp>
      <p:sp>
        <p:nvSpPr>
          <p:cNvPr id="30" name="Text 22"/>
          <p:cNvSpPr/>
          <p:nvPr/>
        </p:nvSpPr>
        <p:spPr>
          <a:xfrm>
            <a:off x="4562856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Paeds mask sizes, dose card, length tape, paediatric cannulae — checked against Day 3 standards.</a:t>
            </a:r>
            <a:endParaRPr lang="en-US" sz="1150" dirty="0"/>
          </a:p>
        </p:txBody>
      </p:sp>
      <p:sp>
        <p:nvSpPr>
          <p:cNvPr id="31" name="Shape 23"/>
          <p:cNvSpPr/>
          <p:nvPr/>
        </p:nvSpPr>
        <p:spPr>
          <a:xfrm>
            <a:off x="8156448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32" name="Shape 24"/>
          <p:cNvSpPr/>
          <p:nvPr/>
        </p:nvSpPr>
        <p:spPr>
          <a:xfrm>
            <a:off x="8385048" y="420166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33" name="Image 6" descr="/home/claude/campaign/icons/clipboard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3920" y="4320540"/>
            <a:ext cx="219456" cy="219456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979408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cycle</a:t>
            </a:r>
            <a:endParaRPr lang="en-US" sz="1450" dirty="0"/>
          </a:p>
        </p:txBody>
      </p:sp>
      <p:sp>
        <p:nvSpPr>
          <p:cNvPr id="35" name="Text 26"/>
          <p:cNvSpPr/>
          <p:nvPr/>
        </p:nvSpPr>
        <p:spPr>
          <a:xfrm>
            <a:off x="8412480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Sealed after every check; checked after every use, weekly, and at every seal-break; log signed; ONE named owner per shift.</a:t>
            </a:r>
            <a:endParaRPr lang="en-US" sz="1150" dirty="0"/>
          </a:p>
        </p:txBody>
      </p:sp>
      <p:sp>
        <p:nvSpPr>
          <p:cNvPr id="36" name="Text 2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Communicate &amp; Document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receiving team can only continue care they know about. Documentation and SBAR are clinical interventions — as real as any drug.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7" name="Image 0" descr="/home/claude/campaign/icons/comment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fileAl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HP-218 / HP-249 — the transfer paperwork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centre's official patient transfer and referral forms. Whatever the emergency, the standard is the same: complete, legible, and travelling WITH the patient.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1737360"/>
            <a:ext cx="5486400" cy="4206240"/>
          </a:xfrm>
          <a:prstGeom prst="roundRect">
            <a:avLst>
              <a:gd name="adj" fmla="val 1957"/>
            </a:avLst>
          </a:prstGeom>
          <a:solidFill>
            <a:srgbClr val="E8F0F8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920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5C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BE COMPLETED — every transfer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31520" y="2331720"/>
            <a:ext cx="49377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identifiers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full name, ID, DOB, allergies flagged.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summary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presentation, working diagnosis, relevant history.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Vital signs &amp; NEWS2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serial values with times, not just the latest set.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given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every drug with dose, route, TIME; fluids with volumes; procedures.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Infusions running</a:t>
            </a:r>
            <a:pPr indent="0" marL="0">
              <a:spcAft>
                <a:spcPts val="6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what, rate, when started (e.g., MgSO₄ 1 g/h).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Names &amp; signatures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referring clinician, escort, receiving contact, times.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217920" y="1737360"/>
            <a:ext cx="5513832" cy="4206240"/>
          </a:xfrm>
          <a:prstGeom prst="roundRect">
            <a:avLst>
              <a:gd name="adj" fmla="val 1957"/>
            </a:avLst>
          </a:prstGeom>
          <a:solidFill>
            <a:srgbClr val="F4F5F7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920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D5C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FINDINGS TO AVOID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92240" y="2331720"/>
            <a:ext cx="49377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blank-box form</a:t>
            </a:r>
            <a:pPr indent="0" marL="0">
              <a:spcAft>
                <a:spcPts val="7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sections skipped under pressure. Use the checklist: a form with gaps is an incomplete handover.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undocumented drug</a:t>
            </a:r>
            <a:pPr indent="0" marL="0">
              <a:spcAft>
                <a:spcPts val="7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given in the rush, never written. The receiving team may repeat it.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form that stayed behind</a:t>
            </a:r>
            <a:pPr indent="0" marL="0">
              <a:spcAft>
                <a:spcPts val="700"/>
              </a:spcAft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photocopy/photo for our records; the ORIGINAL goes with the patient.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Illegible handwriting</a:t>
            </a:r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if they can't read it, you never wrote it. Print drug names and doses.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4" name="Image 0" descr="/home/claude/campaign/icons/comment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SBAR — one structure for every handover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5500116" cy="1645920"/>
          </a:xfrm>
          <a:prstGeom prst="roundRect">
            <a:avLst>
              <a:gd name="adj" fmla="val 5000"/>
            </a:avLst>
          </a:prstGeom>
          <a:solidFill>
            <a:srgbClr val="E8F0F8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8" name="Image 1" descr="/home/claude/campaign/icons/search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— Situation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49880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"This is Dr Ahmed at Delma Health Centre. I have a 58-year-old man with an anterior STEMI, currently stable, pain ongoing."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231636" y="1417320"/>
            <a:ext cx="5500116" cy="1645920"/>
          </a:xfrm>
          <a:prstGeom prst="roundRect">
            <a:avLst>
              <a:gd name="adj" fmla="val 5000"/>
            </a:avLst>
          </a:prstGeom>
          <a:solidFill>
            <a:srgbClr val="E8F0F8"/>
          </a:solidFill>
          <a:ln/>
        </p:spPr>
      </p:sp>
      <p:sp>
        <p:nvSpPr>
          <p:cNvPr id="12" name="Shape 8"/>
          <p:cNvSpPr/>
          <p:nvPr/>
        </p:nvSpPr>
        <p:spPr>
          <a:xfrm>
            <a:off x="6460236" y="161848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3" name="Image 2" descr="/home/claude/campaign/icons/book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108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54596" y="160020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— Background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6487668" y="2194560"/>
            <a:ext cx="49880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"Chest pain 2 hours, diabetic, smoker. Aspirin 300 mg given 10:42, GTN ×2, IV access ×2, defibrillator pads on."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457200" y="3337560"/>
            <a:ext cx="5500116" cy="1645920"/>
          </a:xfrm>
          <a:prstGeom prst="roundRect">
            <a:avLst>
              <a:gd name="adj" fmla="val 5000"/>
            </a:avLst>
          </a:prstGeom>
          <a:solidFill>
            <a:srgbClr val="E8F0F8"/>
          </a:solidFill>
          <a:ln/>
        </p:spPr>
      </p:sp>
      <p:sp>
        <p:nvSpPr>
          <p:cNvPr id="17" name="Shape 12"/>
          <p:cNvSpPr/>
          <p:nvPr/>
        </p:nvSpPr>
        <p:spPr>
          <a:xfrm>
            <a:off x="685800" y="353872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18" name="Image 3" descr="/home/claude/campaign/icons/char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365760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280160" y="352044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— Assessment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713232" y="4114800"/>
            <a:ext cx="49880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"ECG shows ST elevation V1–V4. BP 128/82, pulse 88, SpO₂ 97% on air, NEWS2 = 2. High risk of arrest en route."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6231636" y="3337560"/>
            <a:ext cx="5500116" cy="1645920"/>
          </a:xfrm>
          <a:prstGeom prst="roundRect">
            <a:avLst>
              <a:gd name="adj" fmla="val 5000"/>
            </a:avLst>
          </a:prstGeom>
          <a:solidFill>
            <a:srgbClr val="E8F0F8"/>
          </a:solidFill>
          <a:ln/>
        </p:spPr>
      </p:sp>
      <p:sp>
        <p:nvSpPr>
          <p:cNvPr id="22" name="Shape 16"/>
          <p:cNvSpPr/>
          <p:nvPr/>
        </p:nvSpPr>
        <p:spPr>
          <a:xfrm>
            <a:off x="6460236" y="3538728"/>
            <a:ext cx="457200" cy="457200"/>
          </a:xfrm>
          <a:prstGeom prst="ellipse">
            <a:avLst/>
          </a:prstGeom>
          <a:solidFill>
            <a:srgbClr val="1D5C96"/>
          </a:solidFill>
          <a:ln/>
        </p:spPr>
      </p:sp>
      <p:pic>
        <p:nvPicPr>
          <p:cNvPr id="23" name="Image 4" descr="/home/claude/campaign/icons/bullsey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9108" y="3657600"/>
            <a:ext cx="219456" cy="21945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054596" y="3520440"/>
            <a:ext cx="44942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— Recommendation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6487668" y="4114800"/>
            <a:ext cx="49880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"He needs primary PCI. We depart in 10 minutes, ETA 45 minutes by boat + ambulance. Please have the cath lab team ready — call me back on this number to confirm."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57200" y="5166360"/>
            <a:ext cx="11274552" cy="868680"/>
          </a:xfrm>
          <a:prstGeom prst="roundRect">
            <a:avLst>
              <a:gd name="adj" fmla="val 9474"/>
            </a:avLst>
          </a:prstGeom>
          <a:solidFill>
            <a:srgbClr val="1E2430"/>
          </a:solidFill>
          <a:ln/>
        </p:spPr>
      </p:sp>
      <p:sp>
        <p:nvSpPr>
          <p:cNvPr id="27" name="Text 20"/>
          <p:cNvSpPr/>
          <p:nvPr/>
        </p:nvSpPr>
        <p:spPr>
          <a:xfrm>
            <a:off x="777240" y="525780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loop: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every SBAR call by confirming what the receiver will do and repeating any instructions back — exactly like a drug order in a code.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5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Day 5 — Stabilise, Communicate &amp; Transfer</dc:subject>
  <dc:creator>LIMA PULSE — Emergency Care Readiness Programme</dc:creator>
  <cp:lastModifiedBy>LIMA PULSE — Emergency Care Readiness Programme</cp:lastModifiedBy>
  <cp:revision>1</cp:revision>
  <dcterms:created xsi:type="dcterms:W3CDTF">2026-08-02T23:21:55Z</dcterms:created>
  <dcterms:modified xsi:type="dcterms:W3CDTF">2026-08-02T23:21:55Z</dcterms:modified>
</cp:coreProperties>
</file>