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Unplanned deliveries happen in and near primary health centres. Two patients, minutes to act, no obstetrician on site — preparation is everything.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Almost every newborn who fails to respond does so because ventilation is not yet effective — hence MR SOPA before anything else.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Benzodiazepines are NOT first line in eclampsia — magnesium is. Use a pre-printed MgSO4 dilution card on the trolley.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82296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300" kern="0" dirty="0">
                <a:solidFill>
                  <a:srgbClr val="E8B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16002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9F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4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22960" y="2194560"/>
            <a:ext cx="10607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Birth, Safe Start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822960" y="370332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Obstetric emergencies in the health centre: postpartum haemorrhage, eclampsia, maternal collapse — and resuscitating the newborn who doesn't breathe.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822960" y="4892040"/>
            <a:ext cx="777240" cy="77724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8" name="Image 0" descr="/home/claude/campaign/icons/female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5042" y="5094122"/>
            <a:ext cx="373075" cy="373075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1874520" y="4892040"/>
            <a:ext cx="777240" cy="77724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10" name="Image 1" descr="/home/claude/campaign/icons/tint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602" y="5094122"/>
            <a:ext cx="373075" cy="373075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2926080" y="4892040"/>
            <a:ext cx="777240" cy="77724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12" name="Image 2" descr="/home/claude/campaign/icons/baby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8162" y="5094122"/>
            <a:ext cx="373075" cy="373075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3977640" y="4892040"/>
            <a:ext cx="777240" cy="77724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14" name="Image 3" descr="/home/claude/campaign/icons/heartbeat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9722" y="5094122"/>
            <a:ext cx="373075" cy="37307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22960" y="59893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Health Centre</a:t>
            </a:r>
            <a:pPr indent="0" marL="0">
              <a:buNone/>
            </a:pPr>
            <a:r>
              <a:rPr lang="en-US" sz="13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|   Lecture + hands-on practice   |   Mixed clinical team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4" name="Image 0" descr="/home/claude/campaign/icons/heartbea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Maternal collapse — CPR with modifications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371600"/>
            <a:ext cx="5486400" cy="4480560"/>
          </a:xfrm>
          <a:prstGeom prst="roundRect">
            <a:avLst>
              <a:gd name="adj" fmla="val 1837"/>
            </a:avLst>
          </a:prstGeom>
          <a:solidFill>
            <a:srgbClr val="F5EAF1"/>
          </a:solidFill>
          <a:ln/>
        </p:spPr>
      </p:sp>
      <p:sp>
        <p:nvSpPr>
          <p:cNvPr id="7" name="Text 4"/>
          <p:cNvSpPr/>
          <p:nvPr/>
        </p:nvSpPr>
        <p:spPr>
          <a:xfrm>
            <a:off x="731520" y="155448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E2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CHANGES IN PREGNANCY (&gt;20 wk)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31520" y="1965960"/>
            <a:ext cx="493776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Aortocaval compression:</a:t>
            </a:r>
            <a:endParaRPr lang="en-US" sz="125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uterus crushes the vena cava when supine — CPR can be futile until relieved.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Manual left uterine displacement</a:t>
            </a:r>
            <a:endParaRPr lang="en-US" sz="125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rescuer pushes/pulls the uterus to the patient's left throughout CPR — continuous, dedicated hands.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else stays standard: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compression point, rate, depth, 30:2, same defibrillation energies and pad positions — do not withhold shocks in pregnancy.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217920" y="1371600"/>
            <a:ext cx="5513832" cy="4480560"/>
          </a:xfrm>
          <a:prstGeom prst="roundRect">
            <a:avLst>
              <a:gd name="adj" fmla="val 1837"/>
            </a:avLst>
          </a:prstGeom>
          <a:solidFill>
            <a:srgbClr val="F4F5F7"/>
          </a:solidFill>
          <a:ln/>
        </p:spPr>
      </p:sp>
      <p:sp>
        <p:nvSpPr>
          <p:cNvPr id="10" name="Text 7"/>
          <p:cNvSpPr/>
          <p:nvPr/>
        </p:nvSpPr>
        <p:spPr>
          <a:xfrm>
            <a:off x="6492240" y="155448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E2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THINK CAUSE WHILE YOU COMPRESS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492240" y="1965960"/>
            <a:ext cx="493776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Haemorrhage </a:t>
            </a:r>
            <a:pPr indent="0" marL="0">
              <a:spcAft>
                <a:spcPts val="7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(concealed or revealed) — fluids wide open.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Eclampsia / magnesium toxicity </a:t>
            </a:r>
            <a:pPr indent="0" marL="0">
              <a:spcAft>
                <a:spcPts val="7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calcium gluconate if on MgSO₄.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Embolism </a:t>
            </a:r>
            <a:pPr indent="0" marL="0">
              <a:spcAft>
                <a:spcPts val="7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(PE / amniotic fluid) — sudden collapse ± cyanosis.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Anaesthetic / anaphylaxis / sepsis </a:t>
            </a:r>
            <a:pPr indent="0" marL="0">
              <a:spcAft>
                <a:spcPts val="10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history is everything.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the receiving hospital DURING the arrest </a:t>
            </a:r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beyond 4 minutes without ROSC, the definitive treatment (perimortem delivery) exists only in hospital. Transport decisions cannot wait.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4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31089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9F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4023360" y="192024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Newborn Resuscitation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023360" y="3063240"/>
            <a:ext cx="722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birth in ten needs some help to start breathing; one in a hundred needs real resuscitation. The answer is almost always VENTILATION.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424160" y="640080"/>
            <a:ext cx="868680" cy="86868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7" name="Image 0" descr="/home/claude/campaign/icons/baby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0017" y="865937"/>
            <a:ext cx="416966" cy="41696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4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4" name="Image 0" descr="/home/claude/campaign/icons/baby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first minutes — warm, dry, stimulate, assess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463040"/>
            <a:ext cx="2530602" cy="2286000"/>
          </a:xfrm>
          <a:prstGeom prst="roundRect">
            <a:avLst>
              <a:gd name="adj" fmla="val 3200"/>
            </a:avLst>
          </a:prstGeom>
          <a:solidFill>
            <a:srgbClr val="F4F5F7"/>
          </a:solidFill>
          <a:ln/>
        </p:spPr>
      </p:sp>
      <p:sp>
        <p:nvSpPr>
          <p:cNvPr id="7" name="Shape 4"/>
          <p:cNvSpPr/>
          <p:nvPr/>
        </p:nvSpPr>
        <p:spPr>
          <a:xfrm>
            <a:off x="603504" y="160934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8" name="Text 5"/>
          <p:cNvSpPr/>
          <p:nvPr/>
        </p:nvSpPr>
        <p:spPr>
          <a:xfrm>
            <a:off x="60350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042416" y="1591056"/>
            <a:ext cx="185394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birth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621792" y="2121408"/>
            <a:ext cx="220141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Warm room, towels, hat, firm surface, BVM checked (newborn size), timer ready.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024378" y="249631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12" name="Shape 9"/>
          <p:cNvSpPr/>
          <p:nvPr/>
        </p:nvSpPr>
        <p:spPr>
          <a:xfrm>
            <a:off x="3371850" y="1463040"/>
            <a:ext cx="2530602" cy="2286000"/>
          </a:xfrm>
          <a:prstGeom prst="roundRect">
            <a:avLst>
              <a:gd name="adj" fmla="val 3200"/>
            </a:avLst>
          </a:prstGeom>
          <a:solidFill>
            <a:srgbClr val="F4F5F7"/>
          </a:solidFill>
          <a:ln/>
        </p:spPr>
      </p:sp>
      <p:sp>
        <p:nvSpPr>
          <p:cNvPr id="13" name="Shape 10"/>
          <p:cNvSpPr/>
          <p:nvPr/>
        </p:nvSpPr>
        <p:spPr>
          <a:xfrm>
            <a:off x="3518154" y="160934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14" name="Text 11"/>
          <p:cNvSpPr/>
          <p:nvPr/>
        </p:nvSpPr>
        <p:spPr>
          <a:xfrm>
            <a:off x="351815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3957066" y="1591056"/>
            <a:ext cx="185394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birth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3536442" y="2121408"/>
            <a:ext cx="220141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Term? Breathing/crying? Good tone? — YES: skin-to-skin, delay cord clamp ≥60 s, keep warm.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5939028" y="249631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18" name="Shape 15"/>
          <p:cNvSpPr/>
          <p:nvPr/>
        </p:nvSpPr>
        <p:spPr>
          <a:xfrm>
            <a:off x="6286500" y="1463040"/>
            <a:ext cx="2530602" cy="2286000"/>
          </a:xfrm>
          <a:prstGeom prst="roundRect">
            <a:avLst>
              <a:gd name="adj" fmla="val 3200"/>
            </a:avLst>
          </a:prstGeom>
          <a:solidFill>
            <a:srgbClr val="F4F5F7"/>
          </a:solidFill>
          <a:ln/>
        </p:spPr>
      </p:sp>
      <p:sp>
        <p:nvSpPr>
          <p:cNvPr id="19" name="Shape 16"/>
          <p:cNvSpPr/>
          <p:nvPr/>
        </p:nvSpPr>
        <p:spPr>
          <a:xfrm>
            <a:off x="6432804" y="160934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20" name="Text 17"/>
          <p:cNvSpPr/>
          <p:nvPr/>
        </p:nvSpPr>
        <p:spPr>
          <a:xfrm>
            <a:off x="643280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871716" y="1591056"/>
            <a:ext cx="185394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not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6451092" y="2121408"/>
            <a:ext cx="220141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Dry vigorously, remove wet towel, stimulate (rub back, flick soles), position airway neutral.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8853678" y="249631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24" name="Shape 21"/>
          <p:cNvSpPr/>
          <p:nvPr/>
        </p:nvSpPr>
        <p:spPr>
          <a:xfrm>
            <a:off x="9201150" y="1463040"/>
            <a:ext cx="2530602" cy="2286000"/>
          </a:xfrm>
          <a:prstGeom prst="roundRect">
            <a:avLst>
              <a:gd name="adj" fmla="val 3200"/>
            </a:avLst>
          </a:prstGeom>
          <a:solidFill>
            <a:srgbClr val="F4F5F7"/>
          </a:solidFill>
          <a:ln/>
        </p:spPr>
      </p:sp>
      <p:sp>
        <p:nvSpPr>
          <p:cNvPr id="25" name="Shape 22"/>
          <p:cNvSpPr/>
          <p:nvPr/>
        </p:nvSpPr>
        <p:spPr>
          <a:xfrm>
            <a:off x="9347454" y="160934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26" name="Text 23"/>
          <p:cNvSpPr/>
          <p:nvPr/>
        </p:nvSpPr>
        <p:spPr>
          <a:xfrm>
            <a:off x="934745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9786366" y="1591056"/>
            <a:ext cx="185394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 at 30 s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9365742" y="2121408"/>
            <a:ext cx="220141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Breathing? Heart rate (stethoscope/cord): above or below 100?</a:t>
            </a:r>
            <a:endParaRPr lang="en-US" sz="1100" dirty="0"/>
          </a:p>
        </p:txBody>
      </p:sp>
      <p:sp>
        <p:nvSpPr>
          <p:cNvPr id="29" name="Shape 26"/>
          <p:cNvSpPr/>
          <p:nvPr/>
        </p:nvSpPr>
        <p:spPr>
          <a:xfrm>
            <a:off x="457200" y="4069080"/>
            <a:ext cx="11274552" cy="1965960"/>
          </a:xfrm>
          <a:prstGeom prst="roundRect">
            <a:avLst>
              <a:gd name="adj" fmla="val 4186"/>
            </a:avLst>
          </a:prstGeom>
          <a:solidFill>
            <a:srgbClr val="F5EAF1"/>
          </a:solidFill>
          <a:ln/>
        </p:spPr>
      </p:sp>
      <p:sp>
        <p:nvSpPr>
          <p:cNvPr id="30" name="Text 27"/>
          <p:cNvSpPr/>
          <p:nvPr/>
        </p:nvSpPr>
        <p:spPr>
          <a:xfrm>
            <a:off x="777240" y="425196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7E2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Cold babies die — warmth is resuscitation</a:t>
            </a:r>
            <a:endParaRPr lang="en-US" sz="1450" dirty="0"/>
          </a:p>
        </p:txBody>
      </p:sp>
      <p:sp>
        <p:nvSpPr>
          <p:cNvPr id="31" name="Text 28"/>
          <p:cNvSpPr/>
          <p:nvPr/>
        </p:nvSpPr>
        <p:spPr>
          <a:xfrm>
            <a:off x="777240" y="4663440"/>
            <a:ext cx="10607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degree of hypothermia increases mortality. Dry immediately, replace wet towels, hat on, skin-to-skin when stable — or overhead heater/warm blankets during resuscitation. Suction only if the airway is visibly obstructed (routine suction slows the heart). APGAR is scored at 1 and 5 minutes but NEVER delays action.</a:t>
            </a:r>
            <a:endParaRPr lang="en-US" sz="1250" dirty="0"/>
          </a:p>
        </p:txBody>
      </p:sp>
      <p:sp>
        <p:nvSpPr>
          <p:cNvPr id="32" name="Text 29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4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4" name="Image 0" descr="/home/claude/campaign/icons/lungs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breathing? Ventilate — the golden minute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463040"/>
            <a:ext cx="2530602" cy="2651760"/>
          </a:xfrm>
          <a:prstGeom prst="roundRect">
            <a:avLst>
              <a:gd name="adj" fmla="val 2891"/>
            </a:avLst>
          </a:prstGeom>
          <a:solidFill>
            <a:srgbClr val="F4F5F7"/>
          </a:solidFill>
          <a:ln/>
        </p:spPr>
      </p:sp>
      <p:sp>
        <p:nvSpPr>
          <p:cNvPr id="7" name="Shape 4"/>
          <p:cNvSpPr/>
          <p:nvPr/>
        </p:nvSpPr>
        <p:spPr>
          <a:xfrm>
            <a:off x="603504" y="160934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8" name="Text 5"/>
          <p:cNvSpPr/>
          <p:nvPr/>
        </p:nvSpPr>
        <p:spPr>
          <a:xfrm>
            <a:off x="60350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042416" y="1591056"/>
            <a:ext cx="185394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PPV within 60 s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621792" y="2121408"/>
            <a:ext cx="2201418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breathing / gasping / HR &lt;100 → positive-pressure ventilation, room air (term), 40–60 breaths/min, visible gentle chest rise.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024378" y="267919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12" name="Shape 9"/>
          <p:cNvSpPr/>
          <p:nvPr/>
        </p:nvSpPr>
        <p:spPr>
          <a:xfrm>
            <a:off x="3371850" y="1463040"/>
            <a:ext cx="2530602" cy="2651760"/>
          </a:xfrm>
          <a:prstGeom prst="roundRect">
            <a:avLst>
              <a:gd name="adj" fmla="val 2891"/>
            </a:avLst>
          </a:prstGeom>
          <a:solidFill>
            <a:srgbClr val="F4F5F7"/>
          </a:solidFill>
          <a:ln/>
        </p:spPr>
      </p:sp>
      <p:sp>
        <p:nvSpPr>
          <p:cNvPr id="13" name="Shape 10"/>
          <p:cNvSpPr/>
          <p:nvPr/>
        </p:nvSpPr>
        <p:spPr>
          <a:xfrm>
            <a:off x="3518154" y="160934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14" name="Text 11"/>
          <p:cNvSpPr/>
          <p:nvPr/>
        </p:nvSpPr>
        <p:spPr>
          <a:xfrm>
            <a:off x="351815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3957066" y="1591056"/>
            <a:ext cx="185394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working? MR SOPA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3536442" y="2121408"/>
            <a:ext cx="2201418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Mask reseal • Reposition airway • Suction • Open mouth • Pressure increase • Alternative airway. Fix ventilation FIRST.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5939028" y="267919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18" name="Shape 15"/>
          <p:cNvSpPr/>
          <p:nvPr/>
        </p:nvSpPr>
        <p:spPr>
          <a:xfrm>
            <a:off x="6286500" y="1463040"/>
            <a:ext cx="2530602" cy="2651760"/>
          </a:xfrm>
          <a:prstGeom prst="roundRect">
            <a:avLst>
              <a:gd name="adj" fmla="val 2891"/>
            </a:avLst>
          </a:prstGeom>
          <a:solidFill>
            <a:srgbClr val="F4F5F7"/>
          </a:solidFill>
          <a:ln/>
        </p:spPr>
      </p:sp>
      <p:sp>
        <p:nvSpPr>
          <p:cNvPr id="19" name="Shape 16"/>
          <p:cNvSpPr/>
          <p:nvPr/>
        </p:nvSpPr>
        <p:spPr>
          <a:xfrm>
            <a:off x="6432804" y="160934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20" name="Text 17"/>
          <p:cNvSpPr/>
          <p:nvPr/>
        </p:nvSpPr>
        <p:spPr>
          <a:xfrm>
            <a:off x="643280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871716" y="1591056"/>
            <a:ext cx="185394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 &lt; 60 after 30 s good PPV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6451092" y="2121408"/>
            <a:ext cx="2201418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compressions 3:1 (90 compressions + 30 breaths/min), two-thumb technique, add oxygen.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8853678" y="267919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24" name="Shape 21"/>
          <p:cNvSpPr/>
          <p:nvPr/>
        </p:nvSpPr>
        <p:spPr>
          <a:xfrm>
            <a:off x="9201150" y="1463040"/>
            <a:ext cx="2530602" cy="2651760"/>
          </a:xfrm>
          <a:prstGeom prst="roundRect">
            <a:avLst>
              <a:gd name="adj" fmla="val 2891"/>
            </a:avLst>
          </a:prstGeom>
          <a:solidFill>
            <a:srgbClr val="F4F5F7"/>
          </a:solidFill>
          <a:ln/>
        </p:spPr>
      </p:sp>
      <p:sp>
        <p:nvSpPr>
          <p:cNvPr id="25" name="Shape 22"/>
          <p:cNvSpPr/>
          <p:nvPr/>
        </p:nvSpPr>
        <p:spPr>
          <a:xfrm>
            <a:off x="9347454" y="160934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26" name="Text 23"/>
          <p:cNvSpPr/>
          <p:nvPr/>
        </p:nvSpPr>
        <p:spPr>
          <a:xfrm>
            <a:off x="934745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9786366" y="1591056"/>
            <a:ext cx="185394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&lt; 60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9365742" y="2121408"/>
            <a:ext cx="2201418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Adrenaline IV/IO 0.01–0.03 mg/kg of 0.1 mg/mL; continue 3:1; urgent neonatal transfer.</a:t>
            </a:r>
            <a:endParaRPr lang="en-US" sz="1100" dirty="0"/>
          </a:p>
        </p:txBody>
      </p:sp>
      <p:sp>
        <p:nvSpPr>
          <p:cNvPr id="29" name="Shape 26"/>
          <p:cNvSpPr/>
          <p:nvPr/>
        </p:nvSpPr>
        <p:spPr>
          <a:xfrm>
            <a:off x="457200" y="4434840"/>
            <a:ext cx="2612898" cy="1645920"/>
          </a:xfrm>
          <a:prstGeom prst="roundRect">
            <a:avLst>
              <a:gd name="adj" fmla="val 5000"/>
            </a:avLst>
          </a:prstGeom>
          <a:solidFill>
            <a:srgbClr val="F4F5F7"/>
          </a:solidFill>
          <a:ln/>
        </p:spPr>
      </p:sp>
      <p:sp>
        <p:nvSpPr>
          <p:cNvPr id="30" name="Text 27"/>
          <p:cNvSpPr/>
          <p:nvPr/>
        </p:nvSpPr>
        <p:spPr>
          <a:xfrm>
            <a:off x="594360" y="4636008"/>
            <a:ext cx="233857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7E2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 s</a:t>
            </a:r>
            <a:endParaRPr lang="en-US" sz="4000" dirty="0"/>
          </a:p>
        </p:txBody>
      </p:sp>
      <p:sp>
        <p:nvSpPr>
          <p:cNvPr id="31" name="Text 28"/>
          <p:cNvSpPr/>
          <p:nvPr/>
        </p:nvSpPr>
        <p:spPr>
          <a:xfrm>
            <a:off x="621792" y="5550408"/>
            <a:ext cx="228371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golden minute — effective ventilation must be running by one minute of life</a:t>
            </a:r>
            <a:endParaRPr lang="en-US" sz="1200" dirty="0"/>
          </a:p>
        </p:txBody>
      </p:sp>
      <p:sp>
        <p:nvSpPr>
          <p:cNvPr id="32" name="Shape 29"/>
          <p:cNvSpPr/>
          <p:nvPr/>
        </p:nvSpPr>
        <p:spPr>
          <a:xfrm>
            <a:off x="3344418" y="4434840"/>
            <a:ext cx="2612898" cy="1645920"/>
          </a:xfrm>
          <a:prstGeom prst="roundRect">
            <a:avLst>
              <a:gd name="adj" fmla="val 5000"/>
            </a:avLst>
          </a:prstGeom>
          <a:solidFill>
            <a:srgbClr val="F4F5F7"/>
          </a:solidFill>
          <a:ln/>
        </p:spPr>
      </p:sp>
      <p:sp>
        <p:nvSpPr>
          <p:cNvPr id="33" name="Text 30"/>
          <p:cNvSpPr/>
          <p:nvPr/>
        </p:nvSpPr>
        <p:spPr>
          <a:xfrm>
            <a:off x="3481578" y="4636008"/>
            <a:ext cx="233857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7E2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40–60</a:t>
            </a:r>
            <a:endParaRPr lang="en-US" sz="4000" dirty="0"/>
          </a:p>
        </p:txBody>
      </p:sp>
      <p:sp>
        <p:nvSpPr>
          <p:cNvPr id="34" name="Text 31"/>
          <p:cNvSpPr/>
          <p:nvPr/>
        </p:nvSpPr>
        <p:spPr>
          <a:xfrm>
            <a:off x="3509010" y="5550408"/>
            <a:ext cx="228371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Ventilation rate per minute during PPV</a:t>
            </a:r>
            <a:endParaRPr lang="en-US" sz="1200" dirty="0"/>
          </a:p>
        </p:txBody>
      </p:sp>
      <p:sp>
        <p:nvSpPr>
          <p:cNvPr id="35" name="Shape 32"/>
          <p:cNvSpPr/>
          <p:nvPr/>
        </p:nvSpPr>
        <p:spPr>
          <a:xfrm>
            <a:off x="6231636" y="4434840"/>
            <a:ext cx="2612898" cy="1645920"/>
          </a:xfrm>
          <a:prstGeom prst="roundRect">
            <a:avLst>
              <a:gd name="adj" fmla="val 5000"/>
            </a:avLst>
          </a:prstGeom>
          <a:solidFill>
            <a:srgbClr val="F4F5F7"/>
          </a:solidFill>
          <a:ln/>
        </p:spPr>
      </p:sp>
      <p:sp>
        <p:nvSpPr>
          <p:cNvPr id="36" name="Text 33"/>
          <p:cNvSpPr/>
          <p:nvPr/>
        </p:nvSpPr>
        <p:spPr>
          <a:xfrm>
            <a:off x="6368796" y="4636008"/>
            <a:ext cx="233857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7E2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3:1</a:t>
            </a:r>
            <a:endParaRPr lang="en-US" sz="4000" dirty="0"/>
          </a:p>
        </p:txBody>
      </p:sp>
      <p:sp>
        <p:nvSpPr>
          <p:cNvPr id="37" name="Text 34"/>
          <p:cNvSpPr/>
          <p:nvPr/>
        </p:nvSpPr>
        <p:spPr>
          <a:xfrm>
            <a:off x="6396228" y="5550408"/>
            <a:ext cx="228371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Compressions : breaths when HR &lt; 60 (unlike any other age group)</a:t>
            </a:r>
            <a:endParaRPr lang="en-US" sz="1200" dirty="0"/>
          </a:p>
        </p:txBody>
      </p:sp>
      <p:sp>
        <p:nvSpPr>
          <p:cNvPr id="38" name="Shape 35"/>
          <p:cNvSpPr/>
          <p:nvPr/>
        </p:nvSpPr>
        <p:spPr>
          <a:xfrm>
            <a:off x="9118854" y="4434840"/>
            <a:ext cx="2612898" cy="1645920"/>
          </a:xfrm>
          <a:prstGeom prst="roundRect">
            <a:avLst>
              <a:gd name="adj" fmla="val 5000"/>
            </a:avLst>
          </a:prstGeom>
          <a:solidFill>
            <a:srgbClr val="F4F5F7"/>
          </a:solidFill>
          <a:ln/>
        </p:spPr>
      </p:sp>
      <p:sp>
        <p:nvSpPr>
          <p:cNvPr id="39" name="Text 36"/>
          <p:cNvSpPr/>
          <p:nvPr/>
        </p:nvSpPr>
        <p:spPr>
          <a:xfrm>
            <a:off x="9256014" y="4636008"/>
            <a:ext cx="233857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7E2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</a:t>
            </a:r>
            <a:endParaRPr lang="en-US" sz="4000" dirty="0"/>
          </a:p>
        </p:txBody>
      </p:sp>
      <p:sp>
        <p:nvSpPr>
          <p:cNvPr id="40" name="Text 37"/>
          <p:cNvSpPr/>
          <p:nvPr/>
        </p:nvSpPr>
        <p:spPr>
          <a:xfrm>
            <a:off x="9283446" y="5550408"/>
            <a:ext cx="228371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single best indicator of effective resuscitation — rising HR = it's working</a:t>
            </a:r>
            <a:endParaRPr lang="en-US" sz="1200" dirty="0"/>
          </a:p>
        </p:txBody>
      </p:sp>
      <p:sp>
        <p:nvSpPr>
          <p:cNvPr id="41" name="Text 38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4</a:t>
            </a:r>
            <a:endParaRPr lang="en-US" sz="900" dirty="0"/>
          </a:p>
        </p:txBody>
      </p:sp>
      <p:sp>
        <p:nvSpPr>
          <p:cNvPr id="42" name="Text 39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4" name="Image 0" descr="/home/claude/campaign/icons/handsHelping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afternoon — practice stations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3575304" cy="3291840"/>
          </a:xfrm>
          <a:prstGeom prst="roundRect">
            <a:avLst>
              <a:gd name="adj" fmla="val 2500"/>
            </a:avLst>
          </a:prstGeom>
          <a:solidFill>
            <a:srgbClr val="F4F5F7"/>
          </a:solidFill>
          <a:ln/>
        </p:spPr>
      </p:sp>
      <p:sp>
        <p:nvSpPr>
          <p:cNvPr id="7" name="Shape 4"/>
          <p:cNvSpPr/>
          <p:nvPr/>
        </p:nvSpPr>
        <p:spPr>
          <a:xfrm>
            <a:off x="685800" y="1618488"/>
            <a:ext cx="457200" cy="45720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8" name="Image 1" descr="/home/claude/campaign/icons/tint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1737360"/>
            <a:ext cx="219456" cy="21945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0160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Station 1 — PPH drill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713232" y="2194560"/>
            <a:ext cx="306324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Fundal massage and bimanual compression on the model, uterotonic drug sequence with closed-loop orders, weighed blood-loss estimation exercise.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4306824" y="1417320"/>
            <a:ext cx="3575304" cy="3291840"/>
          </a:xfrm>
          <a:prstGeom prst="roundRect">
            <a:avLst>
              <a:gd name="adj" fmla="val 2500"/>
            </a:avLst>
          </a:prstGeom>
          <a:solidFill>
            <a:srgbClr val="F4F5F7"/>
          </a:solidFill>
          <a:ln/>
        </p:spPr>
      </p:sp>
      <p:sp>
        <p:nvSpPr>
          <p:cNvPr id="12" name="Shape 8"/>
          <p:cNvSpPr/>
          <p:nvPr/>
        </p:nvSpPr>
        <p:spPr>
          <a:xfrm>
            <a:off x="4535424" y="1618488"/>
            <a:ext cx="457200" cy="45720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13" name="Image 2" descr="/home/claude/campaign/icons/syringe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296" y="1737360"/>
            <a:ext cx="219456" cy="21945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129784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Station 2 — Magnesium &amp; eclampsia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4562856" y="2194560"/>
            <a:ext cx="306324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MgSO₄ loading-dose preparation from the dilution card, seizure care positioning, toxicity monitoring checks, calcium gluconate antidote.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8156448" y="1417320"/>
            <a:ext cx="3575304" cy="3291840"/>
          </a:xfrm>
          <a:prstGeom prst="roundRect">
            <a:avLst>
              <a:gd name="adj" fmla="val 2500"/>
            </a:avLst>
          </a:prstGeom>
          <a:solidFill>
            <a:srgbClr val="F4F5F7"/>
          </a:solidFill>
          <a:ln/>
        </p:spPr>
      </p:sp>
      <p:sp>
        <p:nvSpPr>
          <p:cNvPr id="17" name="Shape 12"/>
          <p:cNvSpPr/>
          <p:nvPr/>
        </p:nvSpPr>
        <p:spPr>
          <a:xfrm>
            <a:off x="8385048" y="1618488"/>
            <a:ext cx="457200" cy="45720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18" name="Image 3" descr="/home/claude/campaign/icons/baby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0" y="1737360"/>
            <a:ext cx="219456" cy="21945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979408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Station 3 — Newborn ventilation</a:t>
            </a:r>
            <a:endParaRPr lang="en-US" sz="1450" dirty="0"/>
          </a:p>
        </p:txBody>
      </p:sp>
      <p:sp>
        <p:nvSpPr>
          <p:cNvPr id="20" name="Text 14"/>
          <p:cNvSpPr/>
          <p:nvPr/>
        </p:nvSpPr>
        <p:spPr>
          <a:xfrm>
            <a:off x="8412480" y="2194560"/>
            <a:ext cx="306324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BVM technique on newborn manikin: seal, rate, chest rise; MR SOPA sequence; 3:1 compressions; teamwork with a simultaneous maternal emergency.</a:t>
            </a:r>
            <a:endParaRPr lang="en-US" sz="1250" dirty="0"/>
          </a:p>
        </p:txBody>
      </p:sp>
      <p:sp>
        <p:nvSpPr>
          <p:cNvPr id="21" name="Shape 15"/>
          <p:cNvSpPr/>
          <p:nvPr/>
        </p:nvSpPr>
        <p:spPr>
          <a:xfrm>
            <a:off x="457200" y="4892040"/>
            <a:ext cx="11274552" cy="1188720"/>
          </a:xfrm>
          <a:prstGeom prst="roundRect">
            <a:avLst>
              <a:gd name="adj" fmla="val 6923"/>
            </a:avLst>
          </a:prstGeom>
          <a:solidFill>
            <a:srgbClr val="F5EAF1"/>
          </a:solidFill>
          <a:ln/>
        </p:spPr>
      </p:sp>
      <p:sp>
        <p:nvSpPr>
          <p:cNvPr id="22" name="Text 16"/>
          <p:cNvSpPr/>
          <p:nvPr/>
        </p:nvSpPr>
        <p:spPr>
          <a:xfrm>
            <a:off x="777240" y="502920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7E2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Evaluation:  </a:t>
            </a:r>
            <a:pPr indent="0" marL="0">
              <a:buNone/>
            </a:pPr>
            <a:r>
              <a:rPr lang="en-US" sz="13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Day 4 audit tool includes a birth-kit and emergency-drug spot check (oxytocin cold chain, MgSO₄ + dilution card, TXA, newborn BVM) plus simulation scoring.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4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685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8B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TAKE-HOMES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22960" y="1353312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3533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417320" y="1325880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pregnant woman gets BP + urine dip; ≥140/90 after 20 weeks is never normal.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822960" y="2139696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396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417320" y="2112264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Eclampsia: magnesium sulfate 4 g IV — with calcium gluconate drawn up beside it.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822960" y="2926080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29260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417320" y="2898648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PPH: massage, oxytocin, TXA, empty the bladder, bimanual compression, transfer early.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822960" y="371246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371246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417320" y="3685032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Maternal CPR is standard CPR + continuous left uterine displacement.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822960" y="4498848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44988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417320" y="4471416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Newborns need ventilation, not compressions — effective PPV within the golden minute.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822960" y="5285232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52852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417320" y="5257800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Mother and baby are two patients: two assessments, two handovers.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822960" y="60350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B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session:  </a:t>
            </a:r>
            <a:pPr indent="0" marL="0">
              <a:buNone/>
            </a:pPr>
            <a:r>
              <a:rPr lang="en-US" sz="13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5 — Stabilise, Communicate &amp; Transfer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4" name="Image 0" descr="/home/claude/campaign/icons/check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Learning objectives — by the end of today you can…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502920" y="1463040"/>
            <a:ext cx="502920" cy="50292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7" name="Image 1" descr="/home/claude/campaign/icons/search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79" y="1593799"/>
            <a:ext cx="241402" cy="24140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34440" y="1417320"/>
            <a:ext cx="10424160" cy="705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 an obstetric emergency fast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the six questions and the examination that frame every decision.</a:t>
            </a:r>
            <a:endParaRPr lang="en-US" sz="1500" dirty="0"/>
          </a:p>
        </p:txBody>
      </p:sp>
      <p:sp>
        <p:nvSpPr>
          <p:cNvPr id="9" name="Shape 5"/>
          <p:cNvSpPr/>
          <p:nvPr/>
        </p:nvSpPr>
        <p:spPr>
          <a:xfrm>
            <a:off x="502920" y="2278380"/>
            <a:ext cx="502920" cy="50292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10" name="Image 2" descr="/home/claude/campaign/icons/exclamation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79" y="2409139"/>
            <a:ext cx="241402" cy="24140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234440" y="2232660"/>
            <a:ext cx="10424160" cy="705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Recognise severe pre-eclampsia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and treat an eclamptic seizure with magnesium sulfate safely.</a:t>
            </a:r>
            <a:endParaRPr lang="en-US" sz="1500" dirty="0"/>
          </a:p>
        </p:txBody>
      </p:sp>
      <p:sp>
        <p:nvSpPr>
          <p:cNvPr id="12" name="Shape 7"/>
          <p:cNvSpPr/>
          <p:nvPr/>
        </p:nvSpPr>
        <p:spPr>
          <a:xfrm>
            <a:off x="502920" y="3093720"/>
            <a:ext cx="502920" cy="50292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13" name="Image 3" descr="/home/claude/campaign/icons/tint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679" y="3224479"/>
            <a:ext cx="241402" cy="24140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234440" y="3048000"/>
            <a:ext cx="10424160" cy="705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 postpartum haemorrhage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the 4 Ts, uterotonic drugs, tranexamic acid, and bimanual compression.</a:t>
            </a:r>
            <a:endParaRPr lang="en-US" sz="1500" dirty="0"/>
          </a:p>
        </p:txBody>
      </p:sp>
      <p:sp>
        <p:nvSpPr>
          <p:cNvPr id="15" name="Shape 9"/>
          <p:cNvSpPr/>
          <p:nvPr/>
        </p:nvSpPr>
        <p:spPr>
          <a:xfrm>
            <a:off x="502920" y="3909060"/>
            <a:ext cx="502920" cy="50292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16" name="Image 4" descr="/home/claude/campaign/icons/heartbeat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679" y="4039819"/>
            <a:ext cx="241402" cy="24140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234440" y="3863340"/>
            <a:ext cx="10424160" cy="705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maternal collapse &amp; CPR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with the modifications pregnancy demands — starting with the tilt.</a:t>
            </a:r>
            <a:endParaRPr lang="en-US" sz="1500" dirty="0"/>
          </a:p>
        </p:txBody>
      </p:sp>
      <p:sp>
        <p:nvSpPr>
          <p:cNvPr id="18" name="Shape 11"/>
          <p:cNvSpPr/>
          <p:nvPr/>
        </p:nvSpPr>
        <p:spPr>
          <a:xfrm>
            <a:off x="502920" y="4724400"/>
            <a:ext cx="502920" cy="50292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19" name="Image 5" descr="/home/claude/campaign/icons/baby_w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679" y="4855159"/>
            <a:ext cx="241402" cy="241402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1234440" y="4678680"/>
            <a:ext cx="10424160" cy="705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Resuscitate a newborn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warm-dry-stimulate, effective ventilation in the golden minute, and 3:1 CPR.</a:t>
            </a:r>
            <a:endParaRPr lang="en-US" sz="1500" dirty="0"/>
          </a:p>
        </p:txBody>
      </p:sp>
      <p:sp>
        <p:nvSpPr>
          <p:cNvPr id="21" name="Shape 13"/>
          <p:cNvSpPr/>
          <p:nvPr/>
        </p:nvSpPr>
        <p:spPr>
          <a:xfrm>
            <a:off x="502920" y="5539740"/>
            <a:ext cx="502920" cy="50292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22" name="Image 6" descr="/home/claude/campaign/icons/ambulance_w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679" y="5670499"/>
            <a:ext cx="241402" cy="241402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1234440" y="5494020"/>
            <a:ext cx="10424160" cy="705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 mother and baby for transfer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stabilised, monitored, and handed over as two patients (Day 5).</a:t>
            </a:r>
            <a:endParaRPr lang="en-US" sz="1500" dirty="0"/>
          </a:p>
        </p:txBody>
      </p:sp>
      <p:sp>
        <p:nvSpPr>
          <p:cNvPr id="24" name="Text 1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4</a:t>
            </a:r>
            <a:endParaRPr lang="en-US" sz="900" dirty="0"/>
          </a:p>
        </p:txBody>
      </p:sp>
      <p:sp>
        <p:nvSpPr>
          <p:cNvPr id="25" name="Text 16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31089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9F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4023360" y="192024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Hypertensive Emergencies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023360" y="3063240"/>
            <a:ext cx="722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Pre-eclampsia can smoulder quietly and then seize. Every pregnant woman who walks in gets a blood pressure and a urine dip.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424160" y="640080"/>
            <a:ext cx="868680" cy="86868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7" name="Image 0" descr="/home/claude/campaign/icons/female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0017" y="865937"/>
            <a:ext cx="416966" cy="41696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4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4" name="Image 0" descr="/home/claude/campaign/icons/search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Rapid obstetric assessment — every pregnant patient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371600"/>
            <a:ext cx="5486400" cy="4480560"/>
          </a:xfrm>
          <a:prstGeom prst="roundRect">
            <a:avLst>
              <a:gd name="adj" fmla="val 1837"/>
            </a:avLst>
          </a:prstGeom>
          <a:solidFill>
            <a:srgbClr val="F4F5F7"/>
          </a:solidFill>
          <a:ln/>
        </p:spPr>
      </p:sp>
      <p:sp>
        <p:nvSpPr>
          <p:cNvPr id="7" name="Text 4"/>
          <p:cNvSpPr/>
          <p:nvPr/>
        </p:nvSpPr>
        <p:spPr>
          <a:xfrm>
            <a:off x="731520" y="155448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7E2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QUESTIONS — 60 seconds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731520" y="1965960"/>
            <a:ext cx="493776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 Gestation? </a:t>
            </a:r>
            <a:pPr indent="0" marL="0">
              <a:spcAft>
                <a:spcPts val="6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(weeks; &gt;20 weeks changes everything)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 Bleeding? </a:t>
            </a:r>
            <a:pPr indent="0" marL="0">
              <a:spcAft>
                <a:spcPts val="6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much, when, pain?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Headache / visual changes / epigastric pain? </a:t>
            </a:r>
            <a:pPr indent="0" marL="0">
              <a:spcAft>
                <a:spcPts val="6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(pre-eclampsia triad)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 Fetal movements? </a:t>
            </a:r>
            <a:pPr indent="0" marL="0">
              <a:spcAft>
                <a:spcPts val="6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Normal, reduced, absent?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 Contractions / waters broken? </a:t>
            </a:r>
            <a:pPr indent="0" marL="0">
              <a:spcAft>
                <a:spcPts val="6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Urge to push?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 Known risks? </a:t>
            </a:r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Previous PPH/caesarean, twins, placenta praevia, hypertension.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217920" y="1371600"/>
            <a:ext cx="5513832" cy="4480560"/>
          </a:xfrm>
          <a:prstGeom prst="roundRect">
            <a:avLst>
              <a:gd name="adj" fmla="val 1837"/>
            </a:avLst>
          </a:prstGeom>
          <a:solidFill>
            <a:srgbClr val="F5EAF1"/>
          </a:solidFill>
          <a:ln/>
        </p:spPr>
      </p:sp>
      <p:sp>
        <p:nvSpPr>
          <p:cNvPr id="10" name="Text 7"/>
          <p:cNvSpPr/>
          <p:nvPr/>
        </p:nvSpPr>
        <p:spPr>
          <a:xfrm>
            <a:off x="6492240" y="155448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7E2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EXAMINE &amp; MEASURE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6492240" y="1965960"/>
            <a:ext cx="493776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vitals + NEWS2 </a:t>
            </a:r>
            <a:pPr indent="0" marL="0">
              <a:spcAft>
                <a:spcPts val="7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(obstetric-adjusted thresholds: escalate at BP ≥140/90).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Urine dip </a:t>
            </a:r>
            <a:pPr indent="0" marL="0">
              <a:spcAft>
                <a:spcPts val="7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protein in every hypertensive pregnant woman.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Abdomen </a:t>
            </a:r>
            <a:pPr indent="0" marL="0">
              <a:spcAft>
                <a:spcPts val="7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fundal height, tenderness, contractions; fetal heart if Doppler available.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 </a:t>
            </a:r>
            <a:pPr indent="0" marL="0">
              <a:spcAft>
                <a:spcPts val="700"/>
              </a:spcAft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NEVER leave a heavily pregnant woman flat on her back: left lateral or manual uterine displacement to avoid aortocaval compression.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patients </a:t>
            </a:r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every decision considers mother AND fetus; stabilising the mother is the best fetal care.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4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4" name="Image 0" descr="/home/claude/campaign/icons/exclamation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Severe pre-eclampsia — find it before it seizes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3575304" cy="1965960"/>
          </a:xfrm>
          <a:prstGeom prst="roundRect">
            <a:avLst>
              <a:gd name="adj" fmla="val 4186"/>
            </a:avLst>
          </a:prstGeom>
          <a:solidFill>
            <a:srgbClr val="F4F5F7"/>
          </a:solidFill>
          <a:ln/>
        </p:spPr>
      </p:sp>
      <p:sp>
        <p:nvSpPr>
          <p:cNvPr id="7" name="Text 4"/>
          <p:cNvSpPr/>
          <p:nvPr/>
        </p:nvSpPr>
        <p:spPr>
          <a:xfrm>
            <a:off x="594360" y="1618488"/>
            <a:ext cx="330098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7E2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≥140/90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621792" y="2532888"/>
            <a:ext cx="3246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hypertension after 20 weeks + proteinuria = pre-eclampsia until proven otherwise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306824" y="1417320"/>
            <a:ext cx="3575304" cy="1965960"/>
          </a:xfrm>
          <a:prstGeom prst="roundRect">
            <a:avLst>
              <a:gd name="adj" fmla="val 4186"/>
            </a:avLst>
          </a:prstGeom>
          <a:solidFill>
            <a:srgbClr val="F4F5F7"/>
          </a:solidFill>
          <a:ln/>
        </p:spPr>
      </p:sp>
      <p:sp>
        <p:nvSpPr>
          <p:cNvPr id="10" name="Text 7"/>
          <p:cNvSpPr/>
          <p:nvPr/>
        </p:nvSpPr>
        <p:spPr>
          <a:xfrm>
            <a:off x="4443984" y="1618488"/>
            <a:ext cx="330098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7E2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≥160/110</a:t>
            </a:r>
            <a:endParaRPr lang="en-US" sz="4000" dirty="0"/>
          </a:p>
        </p:txBody>
      </p:sp>
      <p:sp>
        <p:nvSpPr>
          <p:cNvPr id="11" name="Text 8"/>
          <p:cNvSpPr/>
          <p:nvPr/>
        </p:nvSpPr>
        <p:spPr>
          <a:xfrm>
            <a:off x="4471416" y="2532888"/>
            <a:ext cx="3246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Severe range — treat the BP itself and transfer urgently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156448" y="1417320"/>
            <a:ext cx="3575304" cy="1965960"/>
          </a:xfrm>
          <a:prstGeom prst="roundRect">
            <a:avLst>
              <a:gd name="adj" fmla="val 4186"/>
            </a:avLst>
          </a:prstGeom>
          <a:solidFill>
            <a:srgbClr val="F4F5F7"/>
          </a:solidFill>
          <a:ln/>
        </p:spPr>
      </p:sp>
      <p:sp>
        <p:nvSpPr>
          <p:cNvPr id="13" name="Text 10"/>
          <p:cNvSpPr/>
          <p:nvPr/>
        </p:nvSpPr>
        <p:spPr>
          <a:xfrm>
            <a:off x="8293608" y="1618488"/>
            <a:ext cx="330098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7E2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25%</a:t>
            </a:r>
            <a:endParaRPr lang="en-US" sz="4000" dirty="0"/>
          </a:p>
        </p:txBody>
      </p:sp>
      <p:sp>
        <p:nvSpPr>
          <p:cNvPr id="14" name="Text 11"/>
          <p:cNvSpPr/>
          <p:nvPr/>
        </p:nvSpPr>
        <p:spPr>
          <a:xfrm>
            <a:off x="8321040" y="2532888"/>
            <a:ext cx="3246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eclamptic seizures occur POSTPARTUM — vigilance continues after delivery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502920" y="3703320"/>
            <a:ext cx="502920" cy="50292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16" name="Image 1" descr="/home/claude/campaign/icons/brain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79" y="3834079"/>
            <a:ext cx="241402" cy="241402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1234440" y="3657600"/>
            <a:ext cx="1042416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 symptoms</a:t>
            </a:r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severe headache, visual disturbance (flashing lights), epigastric/RUQ pain, vomiting, sudden swelling of face/hands, brisk reflexes.</a:t>
            </a:r>
            <a:endParaRPr lang="en-US" sz="1500" dirty="0"/>
          </a:p>
        </p:txBody>
      </p:sp>
      <p:sp>
        <p:nvSpPr>
          <p:cNvPr id="18" name="Shape 14"/>
          <p:cNvSpPr/>
          <p:nvPr/>
        </p:nvSpPr>
        <p:spPr>
          <a:xfrm>
            <a:off x="502920" y="4480560"/>
            <a:ext cx="502920" cy="50292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19" name="Image 2" descr="/home/claude/campaign/icons/syringe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79" y="4611319"/>
            <a:ext cx="241402" cy="241402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234440" y="4434840"/>
            <a:ext cx="1042416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Severe features → act</a:t>
            </a:r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BP control per protocol (labetalol PO/IV or nifedipine PO), magnesium sulfate ready, urgent transfer — delivery is the only cure.</a:t>
            </a:r>
            <a:endParaRPr lang="en-US" sz="1500" dirty="0"/>
          </a:p>
        </p:txBody>
      </p:sp>
      <p:sp>
        <p:nvSpPr>
          <p:cNvPr id="21" name="Shape 16"/>
          <p:cNvSpPr/>
          <p:nvPr/>
        </p:nvSpPr>
        <p:spPr>
          <a:xfrm>
            <a:off x="502920" y="5257800"/>
            <a:ext cx="502920" cy="50292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22" name="Image 3" descr="/home/claude/campaign/icons/exclamation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679" y="5388559"/>
            <a:ext cx="241402" cy="24140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234440" y="5212080"/>
            <a:ext cx="1042416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</a:t>
            </a:r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send a woman with severe features home to 'come back tomorrow', or transfer her unescorted without magnesium available en route.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4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4" name="Image 0" descr="/home/claude/campaign/icons/bol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Eclampsia — the seizure and the magnesium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463040"/>
            <a:ext cx="1947672" cy="2331720"/>
          </a:xfrm>
          <a:prstGeom prst="roundRect">
            <a:avLst>
              <a:gd name="adj" fmla="val 3756"/>
            </a:avLst>
          </a:prstGeom>
          <a:solidFill>
            <a:srgbClr val="F4F5F7"/>
          </a:solidFill>
          <a:ln/>
        </p:spPr>
      </p:sp>
      <p:sp>
        <p:nvSpPr>
          <p:cNvPr id="7" name="Shape 4"/>
          <p:cNvSpPr/>
          <p:nvPr/>
        </p:nvSpPr>
        <p:spPr>
          <a:xfrm>
            <a:off x="603504" y="160934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8" name="Text 5"/>
          <p:cNvSpPr/>
          <p:nvPr/>
        </p:nvSpPr>
        <p:spPr>
          <a:xfrm>
            <a:off x="60350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042416" y="1591056"/>
            <a:ext cx="12710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 &amp; position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621792" y="2121408"/>
            <a:ext cx="1618488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Left lateral, protect from injury, note time, call for help + transfer team.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2441448" y="251917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12" name="Shape 9"/>
          <p:cNvSpPr/>
          <p:nvPr/>
        </p:nvSpPr>
        <p:spPr>
          <a:xfrm>
            <a:off x="2788920" y="1463040"/>
            <a:ext cx="1947672" cy="2331720"/>
          </a:xfrm>
          <a:prstGeom prst="roundRect">
            <a:avLst>
              <a:gd name="adj" fmla="val 3756"/>
            </a:avLst>
          </a:prstGeom>
          <a:solidFill>
            <a:srgbClr val="F4F5F7"/>
          </a:solidFill>
          <a:ln/>
        </p:spPr>
      </p:sp>
      <p:sp>
        <p:nvSpPr>
          <p:cNvPr id="13" name="Shape 10"/>
          <p:cNvSpPr/>
          <p:nvPr/>
        </p:nvSpPr>
        <p:spPr>
          <a:xfrm>
            <a:off x="2935224" y="160934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14" name="Text 11"/>
          <p:cNvSpPr/>
          <p:nvPr/>
        </p:nvSpPr>
        <p:spPr>
          <a:xfrm>
            <a:off x="293522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3374136" y="1591056"/>
            <a:ext cx="12710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ABC + oxygen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2953512" y="2121408"/>
            <a:ext cx="1618488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Airway open, high-flow O₂, suction ready; most seizures self-limit in 1–2 min.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4773168" y="251917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18" name="Shape 15"/>
          <p:cNvSpPr/>
          <p:nvPr/>
        </p:nvSpPr>
        <p:spPr>
          <a:xfrm>
            <a:off x="5120640" y="1463040"/>
            <a:ext cx="1947672" cy="2331720"/>
          </a:xfrm>
          <a:prstGeom prst="roundRect">
            <a:avLst>
              <a:gd name="adj" fmla="val 3756"/>
            </a:avLst>
          </a:prstGeom>
          <a:solidFill>
            <a:srgbClr val="F4F5F7"/>
          </a:solidFill>
          <a:ln/>
        </p:spPr>
      </p:sp>
      <p:sp>
        <p:nvSpPr>
          <p:cNvPr id="19" name="Shape 16"/>
          <p:cNvSpPr/>
          <p:nvPr/>
        </p:nvSpPr>
        <p:spPr>
          <a:xfrm>
            <a:off x="5266944" y="160934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20" name="Text 17"/>
          <p:cNvSpPr/>
          <p:nvPr/>
        </p:nvSpPr>
        <p:spPr>
          <a:xfrm>
            <a:off x="526694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5705856" y="1591056"/>
            <a:ext cx="12710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MgSO₄ loading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5285232" y="2121408"/>
            <a:ext cx="1618488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g IV over 5–15 min (dilute per protocol). The definitive anti-seizure drug.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7104888" y="251917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24" name="Shape 21"/>
          <p:cNvSpPr/>
          <p:nvPr/>
        </p:nvSpPr>
        <p:spPr>
          <a:xfrm>
            <a:off x="7452360" y="1463040"/>
            <a:ext cx="1947672" cy="2331720"/>
          </a:xfrm>
          <a:prstGeom prst="roundRect">
            <a:avLst>
              <a:gd name="adj" fmla="val 3756"/>
            </a:avLst>
          </a:prstGeom>
          <a:solidFill>
            <a:srgbClr val="F4F5F7"/>
          </a:solidFill>
          <a:ln/>
        </p:spPr>
      </p:sp>
      <p:sp>
        <p:nvSpPr>
          <p:cNvPr id="25" name="Shape 22"/>
          <p:cNvSpPr/>
          <p:nvPr/>
        </p:nvSpPr>
        <p:spPr>
          <a:xfrm>
            <a:off x="7598664" y="160934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26" name="Text 23"/>
          <p:cNvSpPr/>
          <p:nvPr/>
        </p:nvSpPr>
        <p:spPr>
          <a:xfrm>
            <a:off x="759866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8037576" y="1591056"/>
            <a:ext cx="12710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Maintenance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7616952" y="2121408"/>
            <a:ext cx="1618488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g/h IV infusion — continue during transfer; recurrent seizure: further 2 g bolus.</a:t>
            </a:r>
            <a:endParaRPr lang="en-US" sz="1100" dirty="0"/>
          </a:p>
        </p:txBody>
      </p:sp>
      <p:sp>
        <p:nvSpPr>
          <p:cNvPr id="29" name="Shape 26"/>
          <p:cNvSpPr/>
          <p:nvPr/>
        </p:nvSpPr>
        <p:spPr>
          <a:xfrm>
            <a:off x="9436608" y="251917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30" name="Shape 27"/>
          <p:cNvSpPr/>
          <p:nvPr/>
        </p:nvSpPr>
        <p:spPr>
          <a:xfrm>
            <a:off x="9784080" y="1463040"/>
            <a:ext cx="1947672" cy="2331720"/>
          </a:xfrm>
          <a:prstGeom prst="roundRect">
            <a:avLst>
              <a:gd name="adj" fmla="val 3756"/>
            </a:avLst>
          </a:prstGeom>
          <a:solidFill>
            <a:srgbClr val="F4F5F7"/>
          </a:solidFill>
          <a:ln/>
        </p:spPr>
      </p:sp>
      <p:sp>
        <p:nvSpPr>
          <p:cNvPr id="31" name="Shape 28"/>
          <p:cNvSpPr/>
          <p:nvPr/>
        </p:nvSpPr>
        <p:spPr>
          <a:xfrm>
            <a:off x="9930384" y="160934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32" name="Text 29"/>
          <p:cNvSpPr/>
          <p:nvPr/>
        </p:nvSpPr>
        <p:spPr>
          <a:xfrm>
            <a:off x="993038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33" name="Text 30"/>
          <p:cNvSpPr/>
          <p:nvPr/>
        </p:nvSpPr>
        <p:spPr>
          <a:xfrm>
            <a:off x="10369296" y="1591056"/>
            <a:ext cx="12710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BP &amp; transfer</a:t>
            </a:r>
            <a:endParaRPr lang="en-US" sz="1300" dirty="0"/>
          </a:p>
        </p:txBody>
      </p:sp>
      <p:sp>
        <p:nvSpPr>
          <p:cNvPr id="34" name="Text 31"/>
          <p:cNvSpPr/>
          <p:nvPr/>
        </p:nvSpPr>
        <p:spPr>
          <a:xfrm>
            <a:off x="9948672" y="2121408"/>
            <a:ext cx="1618488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 severe BP, monitor, urgent transfer for delivery. Mother first, always.</a:t>
            </a:r>
            <a:endParaRPr lang="en-US" sz="1100" dirty="0"/>
          </a:p>
        </p:txBody>
      </p:sp>
      <p:sp>
        <p:nvSpPr>
          <p:cNvPr id="35" name="Shape 32"/>
          <p:cNvSpPr/>
          <p:nvPr/>
        </p:nvSpPr>
        <p:spPr>
          <a:xfrm>
            <a:off x="457200" y="4114800"/>
            <a:ext cx="11274552" cy="1920240"/>
          </a:xfrm>
          <a:prstGeom prst="roundRect">
            <a:avLst>
              <a:gd name="adj" fmla="val 4286"/>
            </a:avLst>
          </a:prstGeom>
          <a:solidFill>
            <a:srgbClr val="F5EAF1"/>
          </a:solidFill>
          <a:ln/>
        </p:spPr>
      </p:sp>
      <p:sp>
        <p:nvSpPr>
          <p:cNvPr id="36" name="Text 33"/>
          <p:cNvSpPr/>
          <p:nvPr/>
        </p:nvSpPr>
        <p:spPr>
          <a:xfrm>
            <a:off x="777240" y="429768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7E2A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Magnesium safety — monitor every 15–30 minutes</a:t>
            </a:r>
            <a:endParaRPr lang="en-US" sz="1450" dirty="0"/>
          </a:p>
        </p:txBody>
      </p:sp>
      <p:sp>
        <p:nvSpPr>
          <p:cNvPr id="37" name="Text 34"/>
          <p:cNvSpPr/>
          <p:nvPr/>
        </p:nvSpPr>
        <p:spPr>
          <a:xfrm>
            <a:off x="777240" y="4709160"/>
            <a:ext cx="10607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Check: </a:t>
            </a:r>
            <a:pPr indent="0" marL="0"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respiratory rate ≥12, patellar reflexes present, urine output &gt;25 mL/h.   </a:t>
            </a:r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Toxicity: </a:t>
            </a:r>
            <a:pPr indent="0" marL="0"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lost reflexes → respiratory depression → arrest.   </a:t>
            </a:r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Antidote: </a:t>
            </a:r>
            <a:pPr indent="0" marL="0"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calcium gluconate 10% 10 mL IV over 10 min — drawn up and WITH the patient whenever magnesium runs.</a:t>
            </a:r>
            <a:endParaRPr lang="en-US" sz="1300" dirty="0"/>
          </a:p>
        </p:txBody>
      </p:sp>
      <p:sp>
        <p:nvSpPr>
          <p:cNvPr id="38" name="Text 3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4</a:t>
            </a:r>
            <a:endParaRPr lang="en-US" sz="900" dirty="0"/>
          </a:p>
        </p:txBody>
      </p:sp>
      <p:sp>
        <p:nvSpPr>
          <p:cNvPr id="39" name="Text 36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31089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9F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4023360" y="192024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Bleeding &amp; Collapse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023360" y="3063240"/>
            <a:ext cx="722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Postpartum haemorrhage can take a mother from stable to shocked in minutes — and she compensates until she suddenly doesn't.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424160" y="640080"/>
            <a:ext cx="868680" cy="86868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7" name="Image 0" descr="/home/claude/campaign/icons/tin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0017" y="865937"/>
            <a:ext cx="416966" cy="41696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4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4" name="Image 0" descr="/home/claude/campaign/icons/tin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Postpartum haemorrhage — the 4 Ts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502920" y="1170432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PPH: blood loss ≥500 mL after birth (or ANY loss causing instability). Visual estimates underestimate by half — weigh swabs, count soaked pads, watch the vitals.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457200" y="1783080"/>
            <a:ext cx="5500116" cy="1965960"/>
          </a:xfrm>
          <a:prstGeom prst="roundRect">
            <a:avLst>
              <a:gd name="adj" fmla="val 4186"/>
            </a:avLst>
          </a:prstGeom>
          <a:solidFill>
            <a:srgbClr val="F4F5F7"/>
          </a:solidFill>
          <a:ln/>
        </p:spPr>
      </p:sp>
      <p:sp>
        <p:nvSpPr>
          <p:cNvPr id="8" name="Shape 5"/>
          <p:cNvSpPr/>
          <p:nvPr/>
        </p:nvSpPr>
        <p:spPr>
          <a:xfrm>
            <a:off x="685800" y="1984248"/>
            <a:ext cx="457200" cy="45720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9" name="Image 1" descr="/home/claude/campaign/icons/hand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2103120"/>
            <a:ext cx="219456" cy="21945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280160" y="1965960"/>
            <a:ext cx="44942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Tone — 70%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13232" y="2560320"/>
            <a:ext cx="498805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Uterine atony: soft 'boggy' uterus. Massage the fundus, expel clots, give uterotonics, empty the bladder — a full bladder blocks contraction.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6231636" y="1783080"/>
            <a:ext cx="5500116" cy="1965960"/>
          </a:xfrm>
          <a:prstGeom prst="roundRect">
            <a:avLst>
              <a:gd name="adj" fmla="val 4186"/>
            </a:avLst>
          </a:prstGeom>
          <a:solidFill>
            <a:srgbClr val="F4F5F7"/>
          </a:solidFill>
          <a:ln/>
        </p:spPr>
      </p:sp>
      <p:sp>
        <p:nvSpPr>
          <p:cNvPr id="13" name="Shape 9"/>
          <p:cNvSpPr/>
          <p:nvPr/>
        </p:nvSpPr>
        <p:spPr>
          <a:xfrm>
            <a:off x="6460236" y="1984248"/>
            <a:ext cx="457200" cy="45720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14" name="Image 2" descr="/home/claude/campaign/icons/baby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108" y="2103120"/>
            <a:ext cx="219456" cy="21945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054596" y="1965960"/>
            <a:ext cx="44942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Tissue — 10%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6487668" y="2560320"/>
            <a:ext cx="498805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Retained placenta or fragments. Check the placenta is complete; retained tissue means the uterus cannot close — transfer for removal.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457200" y="4023360"/>
            <a:ext cx="5500116" cy="1965960"/>
          </a:xfrm>
          <a:prstGeom prst="roundRect">
            <a:avLst>
              <a:gd name="adj" fmla="val 4186"/>
            </a:avLst>
          </a:prstGeom>
          <a:solidFill>
            <a:srgbClr val="F4F5F7"/>
          </a:solidFill>
          <a:ln/>
        </p:spPr>
      </p:sp>
      <p:sp>
        <p:nvSpPr>
          <p:cNvPr id="18" name="Shape 13"/>
          <p:cNvSpPr/>
          <p:nvPr/>
        </p:nvSpPr>
        <p:spPr>
          <a:xfrm>
            <a:off x="685800" y="4224528"/>
            <a:ext cx="457200" cy="45720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19" name="Image 3" descr="/home/claude/campaign/icons/exclamation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672" y="4343400"/>
            <a:ext cx="219456" cy="21945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280160" y="4206240"/>
            <a:ext cx="44942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Trauma — 20%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713232" y="4800600"/>
            <a:ext cx="498805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Tears of perineum, vagina, cervix. Inspect systematically under good light; control with direct pressure and repair or pack.</a:t>
            </a:r>
            <a:endParaRPr lang="en-US" sz="1250" dirty="0"/>
          </a:p>
        </p:txBody>
      </p:sp>
      <p:sp>
        <p:nvSpPr>
          <p:cNvPr id="22" name="Shape 16"/>
          <p:cNvSpPr/>
          <p:nvPr/>
        </p:nvSpPr>
        <p:spPr>
          <a:xfrm>
            <a:off x="6231636" y="4023360"/>
            <a:ext cx="5500116" cy="1965960"/>
          </a:xfrm>
          <a:prstGeom prst="roundRect">
            <a:avLst>
              <a:gd name="adj" fmla="val 4186"/>
            </a:avLst>
          </a:prstGeom>
          <a:solidFill>
            <a:srgbClr val="F4F5F7"/>
          </a:solidFill>
          <a:ln/>
        </p:spPr>
      </p:sp>
      <p:sp>
        <p:nvSpPr>
          <p:cNvPr id="23" name="Shape 17"/>
          <p:cNvSpPr/>
          <p:nvPr/>
        </p:nvSpPr>
        <p:spPr>
          <a:xfrm>
            <a:off x="6460236" y="4224528"/>
            <a:ext cx="457200" cy="457200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24" name="Image 4" descr="/home/claude/campaign/icons/chart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9108" y="4343400"/>
            <a:ext cx="219456" cy="21945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054596" y="4206240"/>
            <a:ext cx="44942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Thrombin — 1%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6487668" y="4800600"/>
            <a:ext cx="498805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Coagulopathy — suspect if oozing from puncture sites, no clots forming, or in abruption/severe pre-eclampsia. TXA early, transfer fast.</a:t>
            </a:r>
            <a:endParaRPr lang="en-US" sz="1250" dirty="0"/>
          </a:p>
        </p:txBody>
      </p:sp>
      <p:sp>
        <p:nvSpPr>
          <p:cNvPr id="27" name="Text 20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4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7E2A5E"/>
          </a:solidFill>
          <a:ln/>
        </p:spPr>
      </p:sp>
      <p:pic>
        <p:nvPicPr>
          <p:cNvPr id="4" name="Image 0" descr="/home/claude/campaign/icons/clock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PPH — first 10 minutes in our centre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463040"/>
            <a:ext cx="1559052" cy="2468880"/>
          </a:xfrm>
          <a:prstGeom prst="roundRect">
            <a:avLst>
              <a:gd name="adj" fmla="val 4692"/>
            </a:avLst>
          </a:prstGeom>
          <a:solidFill>
            <a:srgbClr val="F4F5F7"/>
          </a:solidFill>
          <a:ln/>
        </p:spPr>
      </p:sp>
      <p:sp>
        <p:nvSpPr>
          <p:cNvPr id="7" name="Shape 4"/>
          <p:cNvSpPr/>
          <p:nvPr/>
        </p:nvSpPr>
        <p:spPr>
          <a:xfrm>
            <a:off x="603504" y="160934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8" name="Text 5"/>
          <p:cNvSpPr/>
          <p:nvPr/>
        </p:nvSpPr>
        <p:spPr>
          <a:xfrm>
            <a:off x="60350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042416" y="1591056"/>
            <a:ext cx="8823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&amp; command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21792" y="2121408"/>
            <a:ext cx="122986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Shout for help, assign roles, start the clock, weigh losses.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2052828" y="258775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12" name="Shape 9"/>
          <p:cNvSpPr/>
          <p:nvPr/>
        </p:nvSpPr>
        <p:spPr>
          <a:xfrm>
            <a:off x="2400300" y="1463040"/>
            <a:ext cx="1559052" cy="2468880"/>
          </a:xfrm>
          <a:prstGeom prst="roundRect">
            <a:avLst>
              <a:gd name="adj" fmla="val 4692"/>
            </a:avLst>
          </a:prstGeom>
          <a:solidFill>
            <a:srgbClr val="F4F5F7"/>
          </a:solidFill>
          <a:ln/>
        </p:spPr>
      </p:sp>
      <p:sp>
        <p:nvSpPr>
          <p:cNvPr id="13" name="Shape 10"/>
          <p:cNvSpPr/>
          <p:nvPr/>
        </p:nvSpPr>
        <p:spPr>
          <a:xfrm>
            <a:off x="2546604" y="160934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14" name="Text 11"/>
          <p:cNvSpPr/>
          <p:nvPr/>
        </p:nvSpPr>
        <p:spPr>
          <a:xfrm>
            <a:off x="254660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2985516" y="1591056"/>
            <a:ext cx="8823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Massage &amp; drugs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2564892" y="2121408"/>
            <a:ext cx="122986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Fundal massage; oxytocin 10 IU IM (repeat/infusion per protocol); TXA 1 g IV within 3 h.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3995928" y="258775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18" name="Shape 15"/>
          <p:cNvSpPr/>
          <p:nvPr/>
        </p:nvSpPr>
        <p:spPr>
          <a:xfrm>
            <a:off x="4343400" y="1463040"/>
            <a:ext cx="1559052" cy="2468880"/>
          </a:xfrm>
          <a:prstGeom prst="roundRect">
            <a:avLst>
              <a:gd name="adj" fmla="val 4692"/>
            </a:avLst>
          </a:prstGeom>
          <a:solidFill>
            <a:srgbClr val="F4F5F7"/>
          </a:solidFill>
          <a:ln/>
        </p:spPr>
      </p:sp>
      <p:sp>
        <p:nvSpPr>
          <p:cNvPr id="19" name="Shape 16"/>
          <p:cNvSpPr/>
          <p:nvPr/>
        </p:nvSpPr>
        <p:spPr>
          <a:xfrm>
            <a:off x="4489704" y="160934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20" name="Text 17"/>
          <p:cNvSpPr/>
          <p:nvPr/>
        </p:nvSpPr>
        <p:spPr>
          <a:xfrm>
            <a:off x="448970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4928616" y="1591056"/>
            <a:ext cx="8823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Empty bladder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4507992" y="2121408"/>
            <a:ext cx="122986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Catheterise — a full bladder keeps the uterus atonic.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5939028" y="258775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24" name="Shape 21"/>
          <p:cNvSpPr/>
          <p:nvPr/>
        </p:nvSpPr>
        <p:spPr>
          <a:xfrm>
            <a:off x="6286500" y="1463040"/>
            <a:ext cx="1559052" cy="2468880"/>
          </a:xfrm>
          <a:prstGeom prst="roundRect">
            <a:avLst>
              <a:gd name="adj" fmla="val 4692"/>
            </a:avLst>
          </a:prstGeom>
          <a:solidFill>
            <a:srgbClr val="F4F5F7"/>
          </a:solidFill>
          <a:ln/>
        </p:spPr>
      </p:sp>
      <p:sp>
        <p:nvSpPr>
          <p:cNvPr id="25" name="Shape 22"/>
          <p:cNvSpPr/>
          <p:nvPr/>
        </p:nvSpPr>
        <p:spPr>
          <a:xfrm>
            <a:off x="6432804" y="160934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26" name="Text 23"/>
          <p:cNvSpPr/>
          <p:nvPr/>
        </p:nvSpPr>
        <p:spPr>
          <a:xfrm>
            <a:off x="643280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6871716" y="1591056"/>
            <a:ext cx="8823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Resuscitate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6451092" y="2121408"/>
            <a:ext cx="122986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large IV lines, crystalloid bolus, O₂, keep warm, legs raised.</a:t>
            </a:r>
            <a:endParaRPr lang="en-US" sz="1100" dirty="0"/>
          </a:p>
        </p:txBody>
      </p:sp>
      <p:sp>
        <p:nvSpPr>
          <p:cNvPr id="29" name="Shape 26"/>
          <p:cNvSpPr/>
          <p:nvPr/>
        </p:nvSpPr>
        <p:spPr>
          <a:xfrm>
            <a:off x="7882128" y="258775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30" name="Shape 27"/>
          <p:cNvSpPr/>
          <p:nvPr/>
        </p:nvSpPr>
        <p:spPr>
          <a:xfrm>
            <a:off x="8229600" y="1463040"/>
            <a:ext cx="1559052" cy="2468880"/>
          </a:xfrm>
          <a:prstGeom prst="roundRect">
            <a:avLst>
              <a:gd name="adj" fmla="val 4692"/>
            </a:avLst>
          </a:prstGeom>
          <a:solidFill>
            <a:srgbClr val="F4F5F7"/>
          </a:solidFill>
          <a:ln/>
        </p:spPr>
      </p:sp>
      <p:sp>
        <p:nvSpPr>
          <p:cNvPr id="31" name="Shape 28"/>
          <p:cNvSpPr/>
          <p:nvPr/>
        </p:nvSpPr>
        <p:spPr>
          <a:xfrm>
            <a:off x="8375904" y="160934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32" name="Text 29"/>
          <p:cNvSpPr/>
          <p:nvPr/>
        </p:nvSpPr>
        <p:spPr>
          <a:xfrm>
            <a:off x="837590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33" name="Text 30"/>
          <p:cNvSpPr/>
          <p:nvPr/>
        </p:nvSpPr>
        <p:spPr>
          <a:xfrm>
            <a:off x="8814816" y="1591056"/>
            <a:ext cx="8823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Compress</a:t>
            </a:r>
            <a:endParaRPr lang="en-US" sz="1200" dirty="0"/>
          </a:p>
        </p:txBody>
      </p:sp>
      <p:sp>
        <p:nvSpPr>
          <p:cNvPr id="34" name="Text 31"/>
          <p:cNvSpPr/>
          <p:nvPr/>
        </p:nvSpPr>
        <p:spPr>
          <a:xfrm>
            <a:off x="8394192" y="2121408"/>
            <a:ext cx="122986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Ongoing bleeding: bimanual uterine compression — and hold it.</a:t>
            </a:r>
            <a:endParaRPr lang="en-US" sz="1100" dirty="0"/>
          </a:p>
        </p:txBody>
      </p:sp>
      <p:sp>
        <p:nvSpPr>
          <p:cNvPr id="35" name="Shape 32"/>
          <p:cNvSpPr/>
          <p:nvPr/>
        </p:nvSpPr>
        <p:spPr>
          <a:xfrm>
            <a:off x="9825228" y="258775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36" name="Shape 33"/>
          <p:cNvSpPr/>
          <p:nvPr/>
        </p:nvSpPr>
        <p:spPr>
          <a:xfrm>
            <a:off x="10172700" y="1463040"/>
            <a:ext cx="1559052" cy="2468880"/>
          </a:xfrm>
          <a:prstGeom prst="roundRect">
            <a:avLst>
              <a:gd name="adj" fmla="val 4692"/>
            </a:avLst>
          </a:prstGeom>
          <a:solidFill>
            <a:srgbClr val="F4F5F7"/>
          </a:solidFill>
          <a:ln/>
        </p:spPr>
      </p:sp>
      <p:sp>
        <p:nvSpPr>
          <p:cNvPr id="37" name="Shape 34"/>
          <p:cNvSpPr/>
          <p:nvPr/>
        </p:nvSpPr>
        <p:spPr>
          <a:xfrm>
            <a:off x="10319004" y="1609344"/>
            <a:ext cx="384048" cy="384048"/>
          </a:xfrm>
          <a:prstGeom prst="ellipse">
            <a:avLst/>
          </a:prstGeom>
          <a:solidFill>
            <a:srgbClr val="7E2A5E"/>
          </a:solidFill>
          <a:ln/>
        </p:spPr>
      </p:sp>
      <p:sp>
        <p:nvSpPr>
          <p:cNvPr id="38" name="Text 35"/>
          <p:cNvSpPr/>
          <p:nvPr/>
        </p:nvSpPr>
        <p:spPr>
          <a:xfrm>
            <a:off x="1031900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39" name="Text 36"/>
          <p:cNvSpPr/>
          <p:nvPr/>
        </p:nvSpPr>
        <p:spPr>
          <a:xfrm>
            <a:off x="10757916" y="1591056"/>
            <a:ext cx="8823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Transfer</a:t>
            </a:r>
            <a:endParaRPr lang="en-US" sz="1200" dirty="0"/>
          </a:p>
        </p:txBody>
      </p:sp>
      <p:sp>
        <p:nvSpPr>
          <p:cNvPr id="40" name="Text 37"/>
          <p:cNvSpPr/>
          <p:nvPr/>
        </p:nvSpPr>
        <p:spPr>
          <a:xfrm>
            <a:off x="10337292" y="2121408"/>
            <a:ext cx="122986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Activate early; compression continues en route; two-patient SBAR.</a:t>
            </a:r>
            <a:endParaRPr lang="en-US" sz="1100" dirty="0"/>
          </a:p>
        </p:txBody>
      </p:sp>
      <p:sp>
        <p:nvSpPr>
          <p:cNvPr id="41" name="Shape 38"/>
          <p:cNvSpPr/>
          <p:nvPr/>
        </p:nvSpPr>
        <p:spPr>
          <a:xfrm>
            <a:off x="457200" y="4251960"/>
            <a:ext cx="11274552" cy="1783080"/>
          </a:xfrm>
          <a:prstGeom prst="roundRect">
            <a:avLst>
              <a:gd name="adj" fmla="val 4615"/>
            </a:avLst>
          </a:prstGeom>
          <a:solidFill>
            <a:srgbClr val="FBEDEE"/>
          </a:solidFill>
          <a:ln/>
        </p:spPr>
      </p:sp>
      <p:sp>
        <p:nvSpPr>
          <p:cNvPr id="42" name="Shape 39"/>
          <p:cNvSpPr/>
          <p:nvPr/>
        </p:nvSpPr>
        <p:spPr>
          <a:xfrm>
            <a:off x="731520" y="4800600"/>
            <a:ext cx="548640" cy="548640"/>
          </a:xfrm>
          <a:prstGeom prst="ellipse">
            <a:avLst/>
          </a:prstGeom>
          <a:solidFill>
            <a:srgbClr val="990011"/>
          </a:solidFill>
          <a:ln/>
        </p:spPr>
      </p:sp>
      <p:pic>
        <p:nvPicPr>
          <p:cNvPr id="43" name="Image 1" descr="/home/claude/campaign/icons/exclamation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166" y="4943246"/>
            <a:ext cx="263347" cy="263347"/>
          </a:xfrm>
          <a:prstGeom prst="rect">
            <a:avLst/>
          </a:prstGeom>
        </p:spPr>
      </p:pic>
      <p:sp>
        <p:nvSpPr>
          <p:cNvPr id="44" name="Text 40"/>
          <p:cNvSpPr/>
          <p:nvPr/>
        </p:nvSpPr>
        <p:spPr>
          <a:xfrm>
            <a:off x="1508760" y="4480560"/>
            <a:ext cx="9966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trap:  </a:t>
            </a:r>
            <a:pPr indent="0" marL="0">
              <a:buNone/>
            </a:pPr>
            <a:r>
              <a:rPr lang="en-US" sz="13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young mother maintains her BP until ~1500 mL is lost, then collapses abruptly. Rising pulse + falling urine output + anxiety = major haemorrhage NOW, whatever the BP says. Act on the trend, not the number.</a:t>
            </a:r>
            <a:endParaRPr lang="en-US" sz="1350" dirty="0"/>
          </a:p>
        </p:txBody>
      </p:sp>
      <p:sp>
        <p:nvSpPr>
          <p:cNvPr id="45" name="Text 41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4</a:t>
            </a:r>
            <a:endParaRPr lang="en-US" sz="900" dirty="0"/>
          </a:p>
        </p:txBody>
      </p:sp>
      <p:sp>
        <p:nvSpPr>
          <p:cNvPr id="46" name="Text 42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Day 4 — Safe Birth, Safe Start</dc:subject>
  <dc:creator>LIMA PULSE — Emergency Care Readiness Programme</dc:creator>
  <cp:lastModifiedBy>LIMA PULSE — Emergency Care Readiness Programme</cp:lastModifiedBy>
  <cp:revision>1</cp:revision>
  <dcterms:created xsi:type="dcterms:W3CDTF">2026-08-02T23:21:54Z</dcterms:created>
  <dcterms:modified xsi:type="dcterms:W3CDTF">2026-08-02T23:21:54Z</dcterms:modified>
</cp:coreProperties>
</file>