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paediatric arrests start with respiratory failure or shock, not a primary cardiac event (AHA 2025 emphasis) — recognition buys everything.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Antihistamines and steroids are secondary — they never replace or precede adrenaline. Delay in IM adrenaline is the single biggest factor in fatal anaphylaxis.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a length-based tape or the (age+4)x2 formula. Keep the laminated dose chart with the paeds equipment.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Causes: gastroenteritis/dehydration, sepsis, anaphylaxis, blood loss. In suspected cardiac cause or malnutrition use 10 mL/kg and reassess even more carefully.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 restrain, never put anything in the mouth. Time every seizure with a real clock — estimated durations double under stress.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6002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3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Paediatric Emergencies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Assessing the sick child, respiratory distress, shock, seizures, anaphylaxis, and paediatric BLS — because children are not small adults.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777240" cy="7772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8" name="Image 0" descr="/home/claude/campaign/icons/baby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5042" y="5094122"/>
            <a:ext cx="373075" cy="3730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874520" y="4892040"/>
            <a:ext cx="777240" cy="7772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0" name="Image 1" descr="/home/claude/campaign/icons/lung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602" y="5094122"/>
            <a:ext cx="373075" cy="37307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926080" y="4892040"/>
            <a:ext cx="777240" cy="7772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2" name="Image 2" descr="/home/claude/campaign/icons/syring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162" y="5094122"/>
            <a:ext cx="373075" cy="37307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977640" y="4892040"/>
            <a:ext cx="777240" cy="7772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4" name="Image 3" descr="/home/claude/campaign/icons/heartbea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22" y="5094122"/>
            <a:ext cx="373075" cy="3730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Health Centre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Lecture + hands-on practice   |   Mixed clinical team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syring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Anaphylaxis — adrenaline IM, early, no substitute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onset + airway/breathing/circulation involvement (± skin/mucosal changes) after likely allergen exposure = anaphylaxis. Skin signs alone are NOT required.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783080"/>
          <a:ext cx="11274552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5120640"/>
                <a:gridCol w="3044952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Age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Adrenaline IM dose (1 mg/mL = 1:1000)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Volume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&lt; 6 months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100–150 micrograms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0.1–0.15 mL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 months – 6 years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150 micrograms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0.15 mL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 – 12 years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 micrograms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0.3 mL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12 years &amp; adults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micrograms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 mL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502920" y="425196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9" name="Image 1" descr="/home/claude/campaign/icons/bulls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4382719"/>
            <a:ext cx="241402" cy="2414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34440" y="4206240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&amp; repeat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anterolateral mid-thigh IM; repeat every 5 minutes if not improving. (0.01 mg/kg if weight known.)</a:t>
            </a:r>
            <a:endParaRPr lang="en-US" sz="1300" dirty="0"/>
          </a:p>
        </p:txBody>
      </p:sp>
      <p:sp>
        <p:nvSpPr>
          <p:cNvPr id="11" name="Shape 6"/>
          <p:cNvSpPr/>
          <p:nvPr/>
        </p:nvSpPr>
        <p:spPr>
          <a:xfrm>
            <a:off x="502920" y="4727448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2" name="Image 2" descr="/home/claude/campaign/icons/procedures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4858207"/>
            <a:ext cx="241402" cy="24140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34440" y="4681728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lying flat, legs raised (breathing difficulty: sitting); NEVER stand the patient up suddenly — fatal circulatory collapse.</a:t>
            </a:r>
            <a:endParaRPr lang="en-US" sz="1300" dirty="0"/>
          </a:p>
        </p:txBody>
      </p:sp>
      <p:sp>
        <p:nvSpPr>
          <p:cNvPr id="14" name="Shape 8"/>
          <p:cNvSpPr/>
          <p:nvPr/>
        </p:nvSpPr>
        <p:spPr>
          <a:xfrm>
            <a:off x="502920" y="5202936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5" name="Image 3" descr="/home/claude/campaign/icons/lung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5333695"/>
            <a:ext cx="241402" cy="24140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234440" y="5157216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high-flow oxygen, remove trigger, IV fluid bolus 10–20 mL/kg if shocked, nebulised salbutamol for wheeze.</a:t>
            </a:r>
            <a:endParaRPr lang="en-US" sz="1300" dirty="0"/>
          </a:p>
        </p:txBody>
      </p:sp>
      <p:sp>
        <p:nvSpPr>
          <p:cNvPr id="17" name="Shape 10"/>
          <p:cNvSpPr/>
          <p:nvPr/>
        </p:nvSpPr>
        <p:spPr>
          <a:xfrm>
            <a:off x="502920" y="5678424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8" name="Image 4" descr="/home/claude/campaign/icons/ambulanc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5809183"/>
            <a:ext cx="241402" cy="241402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234440" y="5632704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transfer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biphasic reactions occur up to 12+ hours later — every anaphylaxis needs hospital observation.</a:t>
            </a:r>
            <a:endParaRPr lang="en-US" sz="1300" dirty="0"/>
          </a:p>
        </p:txBody>
      </p:sp>
      <p:sp>
        <p:nvSpPr>
          <p:cNvPr id="20" name="Text 12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21" name="Text 13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Paediatric BLS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chain as adults (one unified chain, AHA 2025) — with techniques sized to the child in front of you.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7" name="Image 0" descr="/home/claude/campaign/icons/heartbea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heartbea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Paediatric BLS — what changes from adult BLS</a:t>
            </a:r>
            <a:endParaRPr lang="en-US" sz="2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25880"/>
          <a:ext cx="11274552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4206240"/>
                <a:gridCol w="4142232"/>
              </a:tblGrid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Infant (&lt; 1 year)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Child (1 y – puberty)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Pulse check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Brachial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Carotid or femoral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Compression technique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 thumbs encircling (team) or 2 fingers (alone)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Heel of 1 or 2 hands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Depth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⅓ chest depth ≈ 4 cm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⅓ chest depth ≈ 5 cm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100–120/min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100–120/min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Ratio — 1 rescuer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30:2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30:2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Ratio — 2 rescuers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15:2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15:2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Paeds pads/attenuator; else adult pads front–back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Paeds pads &lt; 8 y if available, else adult pads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5532120"/>
            <a:ext cx="11274552" cy="685800"/>
          </a:xfrm>
          <a:prstGeom prst="roundRect">
            <a:avLst>
              <a:gd name="adj" fmla="val 12000"/>
            </a:avLst>
          </a:prstGeom>
          <a:solidFill>
            <a:srgbClr val="E8F3F1"/>
          </a:solidFill>
          <a:ln/>
        </p:spPr>
      </p:sp>
      <p:sp>
        <p:nvSpPr>
          <p:cNvPr id="8" name="Text 4"/>
          <p:cNvSpPr/>
          <p:nvPr/>
        </p:nvSpPr>
        <p:spPr>
          <a:xfrm>
            <a:off x="777240" y="5605272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Ventilation matters more in children: 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arrests are hypoxic in origin — effective breaths with oxygen are life-saving, not optional.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hand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choking infant and child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5486400" cy="4023360"/>
          </a:xfrm>
          <a:prstGeom prst="roundRect">
            <a:avLst>
              <a:gd name="adj" fmla="val 2045"/>
            </a:avLst>
          </a:prstGeom>
          <a:solidFill>
            <a:srgbClr val="E8F3F1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INFANT (&lt; 1 year)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31520" y="1965960"/>
            <a:ext cx="49377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cough?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Encourage, observe, do nothing else.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(silent, can't cry):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back blows — head-down along your forearm, heel of hand between shoulder blades, then</a:t>
            </a:r>
            <a:endParaRPr lang="en-US" sz="12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chest thrusts — 2 fingers, sternum, sharp downward. NO abdominal thrusts in infants.</a:t>
            </a:r>
            <a:endParaRPr lang="en-US" sz="12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cycles; check mouth between; remove only what you SEE.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Unresponsive → CPR starting with compressions; look in mouth before breaths.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371600"/>
            <a:ext cx="5513832" cy="4023360"/>
          </a:xfrm>
          <a:prstGeom prst="roundRect">
            <a:avLst>
              <a:gd name="adj" fmla="val 2045"/>
            </a:avLst>
          </a:prstGeom>
          <a:solidFill>
            <a:srgbClr val="F4F5F7"/>
          </a:solidFill>
          <a:ln/>
        </p:spPr>
      </p:sp>
      <p:sp>
        <p:nvSpPr>
          <p:cNvPr id="10" name="Text 7"/>
          <p:cNvSpPr/>
          <p:nvPr/>
        </p:nvSpPr>
        <p:spPr>
          <a:xfrm>
            <a:off x="649224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(≥ 1 year)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492240" y="1965960"/>
            <a:ext cx="49377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cough?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Encourage and watch closely.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obstruction:</a:t>
            </a:r>
            <a:endParaRPr lang="en-US" sz="12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Cycles of 5 back blows + 5 abdominal thrusts (AHA 2025 sequence) until the object clears or the child becomes unresponsive.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Unresponsive: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CPR immediately — compressions may dislodge the object. Look in the mouth at each airway opening; never blind sweep.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7200" y="562356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Choking is witnessed, fast, and fixable — the whole team, clinical and non-clinical, should know this sequence.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clipboard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Weight-based quick reference — laminate this</a:t>
            </a:r>
            <a:endParaRPr lang="en-US" sz="27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74552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3291840"/>
                <a:gridCol w="5148072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Drug &amp; route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Dose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Anaphylaxis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Adrenaline IM (1 mg/mL)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0.01 mg/kg (max 0.5 mg) — or age bands on slide 10; repeat every 5 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Seizure &gt; 5 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Midazolam buccal/IM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0.2 mg/kg (max 10 mg); repeat once at 10–15 min if needed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Shock / dehydration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Crystalloid IV/IO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10–20 mL/kg over 5–10 min; reassess after every bolus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Hypoglycaemia (&lt;3 mmol/L)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Dextrose 10% IV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 mL/kg; recheck glucose in 10 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Wheeze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Salbutamol neb (O₂-driven)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2.5 mg (&lt;5 y) / 5 mg (≥5 y); back-to-back if severe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Croup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Dexamethasone PO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0.15–0.6 mg/kg once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Arrest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Adrenaline IV/IO (0.1 mg/mL)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0.01 mg/kg (0.1 mL/kg) every 3–5 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562356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≈ (age + 4) × 2 kg   •   Always cross-check against the centre's printed paediatric dose chart before giving.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handsHelpin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afternoon — practice stations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8" name="Image 1" descr="/home/claude/campaign/icons/heartbea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1 — Infant &amp; child BLS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Two-thumb and heel-of-hand compressions, 15:2 team rhythm, BVM sized correctly, AED pad placement on infant manikin.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3" name="Image 2" descr="/home/claude/campaign/icons/han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2 — Choking drill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 blows and chest thrusts on the infant manikin; 5+5 sequence on the child manikin; transition to CPR when 'unresponsive'.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8" name="Image 3" descr="/home/claude/campaign/icons/user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3 — Case simulations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3 case cards: bronchiolitis in failure, anaphylaxis, status epilepticus, choking infant. Weight-based doses calculated aloud and checked.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457200" y="4892040"/>
            <a:ext cx="11274552" cy="1188720"/>
          </a:xfrm>
          <a:prstGeom prst="roundRect">
            <a:avLst>
              <a:gd name="adj" fmla="val 6923"/>
            </a:avLst>
          </a:prstGeom>
          <a:solidFill>
            <a:srgbClr val="E8F3F1"/>
          </a:solidFill>
          <a:ln/>
        </p:spPr>
      </p:sp>
      <p:sp>
        <p:nvSpPr>
          <p:cNvPr id="22" name="Text 16"/>
          <p:cNvSpPr/>
          <p:nvPr/>
        </p:nvSpPr>
        <p:spPr>
          <a:xfrm>
            <a:off x="77724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3 audit tool covers paediatric equipment sizes and dose chart availability as a spot check, plus performance scoring in every simulation.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685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TAKE-HOMES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53312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53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417320" y="132588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 tells you 'sick or not sick' from the doorway — trust it.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2139696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39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2112264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Tachycardia is early; hypotension and bradycardia are pre-arrest. Never wait for them.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22960" y="2926080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926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898648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Grunting, silent chest, exhaustion = respiratory failure — support ventilation NOW.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22960" y="371246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7124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17320" y="3685032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Anaphylaxis: IM adrenaline first, thigh, repeat at 5 minutes — nothing substitutes.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22960" y="4498848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498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4471416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Seizure &gt;5 minutes gets a benzodiazepine; always check the glucose.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22960" y="5285232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285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17320" y="525780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Paediatric BLS: ⅓ chest depth, 15:2 with two rescuers, ventilation matters most.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session:  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4 — Safe Birth, Safe Start (obstetric &amp; newborn emergencies)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che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 — by the end of today you can…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7" name="Image 1" descr="/home/claude/campaign/icons/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any child in 30 seconds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using the Paediatric Assessment Triangle before touching the patient.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27838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0" name="Image 2" descr="/home/claude/campaign/icons/char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409139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23266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 vital signs by age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know what is normal at 3 months, 3 years and 13 years — and estimate weight for drug doses.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09372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3" name="Image 3" descr="/home/claude/campaign/icons/lung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224479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04800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respiratory distress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and recognise the transition to respiratory failure before it becomes an arrest.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390906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6" name="Image 4" descr="/home/claude/campaign/icons/tin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039819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386334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and treat shock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including compensated shock with a deceptively normal blood pressure.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472440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9" name="Image 5" descr="/home/claude/campaign/icons/brain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4855159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467868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seizures and anaphylaxis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with correct weight-based benzodiazepine and IM adrenaline doses.</a:t>
            </a:r>
            <a:endParaRPr lang="en-US" sz="1500" dirty="0"/>
          </a:p>
        </p:txBody>
      </p:sp>
      <p:sp>
        <p:nvSpPr>
          <p:cNvPr id="21" name="Shape 13"/>
          <p:cNvSpPr/>
          <p:nvPr/>
        </p:nvSpPr>
        <p:spPr>
          <a:xfrm>
            <a:off x="502920" y="553974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22" name="Image 6" descr="/home/claude/campaign/icons/heartbeat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679" y="5670499"/>
            <a:ext cx="241402" cy="24140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234440" y="54940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 paediatric BLS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correct ratios, depths and techniques for infants and children, including choking.</a:t>
            </a:r>
            <a:endParaRPr lang="en-US" sz="1500" dirty="0"/>
          </a:p>
        </p:txBody>
      </p:sp>
      <p:sp>
        <p:nvSpPr>
          <p:cNvPr id="24" name="Text 1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25" name="Text 1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Assessing the Sick Child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 2025: most paediatric arrests begin as respiratory failure or shock. Find them at that stage, and you never meet the arrest.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7" name="Image 0" descr="/home/claude/campaign/icons/baby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ey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Paediatric Assessment Triangle — 30 seconds, no hands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3566160"/>
          </a:xfrm>
          <a:prstGeom prst="roundRect">
            <a:avLst>
              <a:gd name="adj" fmla="val 2308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8" name="Image 1" descr="/home/claude/campaign/icons/brai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Appearance (TICLS)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Tone — floppy? • Interactivity — engages with you/toys? • Consolability — can the parent settle them? • Look/gaze — fixes and follows? • Speech/cry — strong or weak? Abnormal appearance = sick until proven otherwise.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3566160"/>
          </a:xfrm>
          <a:prstGeom prst="roundRect">
            <a:avLst>
              <a:gd name="adj" fmla="val 2308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3" name="Image 2" descr="/home/claude/campaign/icons/lungs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of breathing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Audible sounds (stridor, wheeze, grunting) • nasal flaring • retractions (subcostal, intercostal, sternal) • head bobbing • abnormal position (tripod, sniffing). Grunting is a pre-failure sign — never 'just a noise'.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3566160"/>
          </a:xfrm>
          <a:prstGeom prst="roundRect">
            <a:avLst>
              <a:gd name="adj" fmla="val 2308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8" name="Image 3" descr="/home/claude/campaign/icons/tin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Circulation to skin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Pallor • mottling • cyanosis. Combined with the other two arms it tells you WHERE the problem is: respiratory distress, respiratory failure, shock, or brain dysfunction.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57200" y="5166360"/>
            <a:ext cx="11274552" cy="914400"/>
          </a:xfrm>
          <a:prstGeom prst="roundRect">
            <a:avLst>
              <a:gd name="adj" fmla="val 9000"/>
            </a:avLst>
          </a:prstGeom>
          <a:solidFill>
            <a:srgbClr val="E8F3F1"/>
          </a:solidFill>
          <a:ln/>
        </p:spPr>
      </p:sp>
      <p:sp>
        <p:nvSpPr>
          <p:cNvPr id="22" name="Text 16"/>
          <p:cNvSpPr/>
          <p:nvPr/>
        </p:nvSpPr>
        <p:spPr>
          <a:xfrm>
            <a:off x="777240" y="528523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Sick or not sick?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 answers this from the doorway, before the child is upset by examination. A quiet, floppy child who doesn't resist you is the emergency.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vital signs by age — know the bands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74552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828800"/>
                <a:gridCol w="1828800"/>
                <a:gridCol w="2862072"/>
                <a:gridCol w="201168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RR /min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HR /min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Systolic BP (lower limit)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Approx. weight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Newborn (&lt;1 mo)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30–60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100–180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60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3.5 kg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Infant (1–12 mo)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30–53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100–180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70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4–10 kg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Toddler (1–2 y)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22–37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98–140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70 + (age × 2)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10–13 kg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Preschool (3–5 y)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20–28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80–120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70 + (age × 2)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(age + 4) × 2 kg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School age (6–11 y)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18–25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75–118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70 + (age × 2)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(age + 4) × 2 kg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Adolescent (≥12 y)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12–20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60–100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&gt; 90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adult formulas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5120640"/>
            <a:ext cx="11274552" cy="1005840"/>
          </a:xfrm>
          <a:prstGeom prst="roundRect">
            <a:avLst>
              <a:gd name="adj" fmla="val 8182"/>
            </a:avLst>
          </a:prstGeom>
          <a:solidFill>
            <a:srgbClr val="E8F3F1"/>
          </a:solidFill>
          <a:ln/>
        </p:spPr>
      </p:sp>
      <p:sp>
        <p:nvSpPr>
          <p:cNvPr id="8" name="Text 4"/>
          <p:cNvSpPr/>
          <p:nvPr/>
        </p:nvSpPr>
        <p:spPr>
          <a:xfrm>
            <a:off x="777240" y="525780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 warnings: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tachycardia is the first sign of trouble; bradycardia in a sick infant is pre-arrest. Hypotension is a LATE and pre-terminal sign in children — never wait for it.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 Four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distress, shock, seizures, anaphylaxis — the four presentations that lead to nearly every preventable paediatric death in primary care.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7" name="Image 0" descr="/home/claude/campaign/icons/exclama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lung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distress — and the slide into failure</a:t>
            </a:r>
            <a:endParaRPr lang="en-US" sz="2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25880"/>
          <a:ext cx="11274552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3383280"/>
                <a:gridCol w="6245352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Condition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Typical picture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First-line management in our centre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Croup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Barking cough, stridor, worse at night, 6 mo–6 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Keep calm on parent's lap; dexamethasone 0.15–0.6 mg/kg PO; nebulised adrenaline if stridor at rest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Bronchiolitis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&lt;2 y, coryza then wheeze/crackles, poor feeding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Oxygen if SpO₂ &lt;90–92%; gentle suction; small feeds; bronchodilators NOT routinely effective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Asthma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Wheeze, prolonged expiration, atopy, &gt;1–2 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Salbutamol 2.5–5 mg neb (or 6–10 puffs + spacer), back-to-back if severe; prednisolone 1–2 mg/kg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Foreign body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Sudden onset, unilateral signs, playing/eating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Effective cough → encourage; severe → choking algorithm (slide 13)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4617720"/>
            <a:ext cx="11274552" cy="1463040"/>
          </a:xfrm>
          <a:prstGeom prst="roundRect">
            <a:avLst>
              <a:gd name="adj" fmla="val 5625"/>
            </a:avLst>
          </a:prstGeom>
          <a:solidFill>
            <a:srgbClr val="FBEDEE"/>
          </a:solidFill>
          <a:ln/>
        </p:spPr>
      </p:sp>
      <p:sp>
        <p:nvSpPr>
          <p:cNvPr id="8" name="Shape 4"/>
          <p:cNvSpPr/>
          <p:nvPr/>
        </p:nvSpPr>
        <p:spPr>
          <a:xfrm>
            <a:off x="731520" y="5074920"/>
            <a:ext cx="548640" cy="548640"/>
          </a:xfrm>
          <a:prstGeom prst="ellipse">
            <a:avLst/>
          </a:prstGeom>
          <a:solidFill>
            <a:srgbClr val="990011"/>
          </a:solidFill>
          <a:ln/>
        </p:spPr>
      </p:sp>
      <p:pic>
        <p:nvPicPr>
          <p:cNvPr id="9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66" y="5217566"/>
            <a:ext cx="263347" cy="2633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08760" y="4754880"/>
            <a:ext cx="9966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FAILURE — act now: 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then falling RR • grunting • silent chest • cyanosis on oxygen • exhaustion, floppiness, drowsiness • bradycardia (pre-arrest). Action: 100% oxygen, BVM-assist ventilation, call for help, activate transfer — do not wait for the arrest.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tin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in children — normal BP is not reassurance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5486400" cy="3017520"/>
          </a:xfrm>
          <a:prstGeom prst="roundRect">
            <a:avLst>
              <a:gd name="adj" fmla="val 2727"/>
            </a:avLst>
          </a:prstGeom>
          <a:solidFill>
            <a:srgbClr val="E8F3F1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COMPENSATED (early — the window)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31520" y="1965960"/>
            <a:ext cx="4937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Tachycardia (first and most reliable sign)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 hands/feet, cap refill &gt;2 s, mottling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 peripheral vs central pulses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Irritability or quietness; reduced urine/wet nappies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 still NORMAL — children defend it fiercely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371600"/>
            <a:ext cx="5513832" cy="3017520"/>
          </a:xfrm>
          <a:prstGeom prst="roundRect">
            <a:avLst>
              <a:gd name="adj" fmla="val 2727"/>
            </a:avLst>
          </a:prstGeom>
          <a:solidFill>
            <a:srgbClr val="FBEDEE"/>
          </a:solidFill>
          <a:ln/>
        </p:spPr>
      </p:sp>
      <p:sp>
        <p:nvSpPr>
          <p:cNvPr id="10" name="Text 7"/>
          <p:cNvSpPr/>
          <p:nvPr/>
        </p:nvSpPr>
        <p:spPr>
          <a:xfrm>
            <a:off x="649224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DECOMPENSATED (late — minutes left)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92240" y="1965960"/>
            <a:ext cx="4937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Falling conscious level, floppy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Hypotension for age (pre-terminal)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Bradycardia, gasping, extreme pallor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Absent peripheral pulses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arrest is imminent — treat as peri-arrest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57200" y="4617720"/>
            <a:ext cx="1947672" cy="1600200"/>
          </a:xfrm>
          <a:prstGeom prst="roundRect">
            <a:avLst>
              <a:gd name="adj" fmla="val 4571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603504" y="476402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4" name="Text 11"/>
          <p:cNvSpPr/>
          <p:nvPr/>
        </p:nvSpPr>
        <p:spPr>
          <a:xfrm>
            <a:off x="603504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042416" y="474573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Oxygen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21792" y="5276088"/>
            <a:ext cx="1618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High-flow for every shocked child.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2441448" y="53080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2788920" y="4617720"/>
            <a:ext cx="1947672" cy="1600200"/>
          </a:xfrm>
          <a:prstGeom prst="roundRect">
            <a:avLst>
              <a:gd name="adj" fmla="val 4571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2935224" y="476402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0" name="Text 17"/>
          <p:cNvSpPr/>
          <p:nvPr/>
        </p:nvSpPr>
        <p:spPr>
          <a:xfrm>
            <a:off x="2935224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374136" y="474573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×2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2953512" y="5276088"/>
            <a:ext cx="1618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IV; IO early if 2 failed attempts / 90 s.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773168" y="53080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5120640" y="4617720"/>
            <a:ext cx="1947672" cy="1600200"/>
          </a:xfrm>
          <a:prstGeom prst="roundRect">
            <a:avLst>
              <a:gd name="adj" fmla="val 4571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5266944" y="476402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6" name="Text 23"/>
          <p:cNvSpPr/>
          <p:nvPr/>
        </p:nvSpPr>
        <p:spPr>
          <a:xfrm>
            <a:off x="5266944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5705856" y="474573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bolus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5285232" y="5276088"/>
            <a:ext cx="1618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Crystalloid 10–20 mL/kg over 5–10 min.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7104888" y="53080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0" name="Shape 27"/>
          <p:cNvSpPr/>
          <p:nvPr/>
        </p:nvSpPr>
        <p:spPr>
          <a:xfrm>
            <a:off x="7452360" y="4617720"/>
            <a:ext cx="1947672" cy="1600200"/>
          </a:xfrm>
          <a:prstGeom prst="roundRect">
            <a:avLst>
              <a:gd name="adj" fmla="val 4571"/>
            </a:avLst>
          </a:prstGeom>
          <a:solidFill>
            <a:srgbClr val="F4F5F7"/>
          </a:solidFill>
          <a:ln/>
        </p:spPr>
      </p:sp>
      <p:sp>
        <p:nvSpPr>
          <p:cNvPr id="31" name="Shape 28"/>
          <p:cNvSpPr/>
          <p:nvPr/>
        </p:nvSpPr>
        <p:spPr>
          <a:xfrm>
            <a:off x="7598664" y="476402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32" name="Text 29"/>
          <p:cNvSpPr/>
          <p:nvPr/>
        </p:nvSpPr>
        <p:spPr>
          <a:xfrm>
            <a:off x="7598664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8037576" y="474573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Reassess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7616952" y="5276088"/>
            <a:ext cx="1618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HR, perfusion, mental state after EVERY bolus.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9436608" y="53080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6" name="Shape 33"/>
          <p:cNvSpPr/>
          <p:nvPr/>
        </p:nvSpPr>
        <p:spPr>
          <a:xfrm>
            <a:off x="9784080" y="4617720"/>
            <a:ext cx="1947672" cy="1600200"/>
          </a:xfrm>
          <a:prstGeom prst="roundRect">
            <a:avLst>
              <a:gd name="adj" fmla="val 4571"/>
            </a:avLst>
          </a:prstGeom>
          <a:solidFill>
            <a:srgbClr val="F4F5F7"/>
          </a:solidFill>
          <a:ln/>
        </p:spPr>
      </p:sp>
      <p:sp>
        <p:nvSpPr>
          <p:cNvPr id="37" name="Shape 34"/>
          <p:cNvSpPr/>
          <p:nvPr/>
        </p:nvSpPr>
        <p:spPr>
          <a:xfrm>
            <a:off x="9930384" y="476402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38" name="Text 35"/>
          <p:cNvSpPr/>
          <p:nvPr/>
        </p:nvSpPr>
        <p:spPr>
          <a:xfrm>
            <a:off x="9930384" y="4764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9" name="Text 36"/>
          <p:cNvSpPr/>
          <p:nvPr/>
        </p:nvSpPr>
        <p:spPr>
          <a:xfrm>
            <a:off x="10369296" y="474573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</a:t>
            </a:r>
            <a:endParaRPr lang="en-US" sz="1300" dirty="0"/>
          </a:p>
        </p:txBody>
      </p:sp>
      <p:sp>
        <p:nvSpPr>
          <p:cNvPr id="40" name="Text 37"/>
          <p:cNvSpPr/>
          <p:nvPr/>
        </p:nvSpPr>
        <p:spPr>
          <a:xfrm>
            <a:off x="9948672" y="5276088"/>
            <a:ext cx="1618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bolus, treat cause, urgent transfer.</a:t>
            </a:r>
            <a:endParaRPr lang="en-US" sz="1100" dirty="0"/>
          </a:p>
        </p:txBody>
      </p:sp>
      <p:sp>
        <p:nvSpPr>
          <p:cNvPr id="41" name="Text 3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4" name="Image 0" descr="/home/claude/campaign/icons/brai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Seizures &amp; status epilepticus — clock-driven care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2530602" cy="2377440"/>
          </a:xfrm>
          <a:prstGeom prst="roundRect">
            <a:avLst>
              <a:gd name="adj" fmla="val 3077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0–5 min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220141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from injury, note the TIME, recovery position when possible, oxygen, suction if needed. Check GLUCOSE.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024378" y="254203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3371850" y="1463040"/>
            <a:ext cx="2530602" cy="2377440"/>
          </a:xfrm>
          <a:prstGeom prst="roundRect">
            <a:avLst>
              <a:gd name="adj" fmla="val 3077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3518154" y="160934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4" name="Text 11"/>
          <p:cNvSpPr/>
          <p:nvPr/>
        </p:nvSpPr>
        <p:spPr>
          <a:xfrm>
            <a:off x="35181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9570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 — drug 1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536442" y="2121408"/>
            <a:ext cx="220141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Midazolam 0.2 mg/kg buccal/IM (max 10 mg) OR diazepam 0.5 mg/kg PR / 0.2 mg/kg IV.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939028" y="254203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6286500" y="1463040"/>
            <a:ext cx="2530602" cy="2377440"/>
          </a:xfrm>
          <a:prstGeom prst="roundRect">
            <a:avLst>
              <a:gd name="adj" fmla="val 3077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6432804" y="160934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0" name="Text 17"/>
          <p:cNvSpPr/>
          <p:nvPr/>
        </p:nvSpPr>
        <p:spPr>
          <a:xfrm>
            <a:off x="64328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717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— drug 2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51092" y="2121408"/>
            <a:ext cx="220141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benzodiazepine dose if still fitting. Prepare transfer — two doses = hospital.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853678" y="254203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9201150" y="1463040"/>
            <a:ext cx="2530602" cy="2377440"/>
          </a:xfrm>
          <a:prstGeom prst="roundRect">
            <a:avLst>
              <a:gd name="adj" fmla="val 3077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9347454" y="1609344"/>
            <a:ext cx="384048" cy="38404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6" name="Text 23"/>
          <p:cNvSpPr/>
          <p:nvPr/>
        </p:nvSpPr>
        <p:spPr>
          <a:xfrm>
            <a:off x="93474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97863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365742" y="2121408"/>
            <a:ext cx="220141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epilepticus: airway support, oxygen, urgent transfer with escort; treat fever; consider hypoglycaemia treated?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457200" y="4160520"/>
            <a:ext cx="11274552" cy="1828800"/>
          </a:xfrm>
          <a:prstGeom prst="roundRect">
            <a:avLst>
              <a:gd name="adj" fmla="val 4500"/>
            </a:avLst>
          </a:prstGeom>
          <a:solidFill>
            <a:srgbClr val="E8F3F1"/>
          </a:solidFill>
          <a:ln/>
        </p:spPr>
      </p:sp>
      <p:sp>
        <p:nvSpPr>
          <p:cNvPr id="30" name="Text 27"/>
          <p:cNvSpPr/>
          <p:nvPr/>
        </p:nvSpPr>
        <p:spPr>
          <a:xfrm>
            <a:off x="777240" y="434340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Febrile seizures — counsel the family</a:t>
            </a:r>
            <a:endParaRPr lang="en-US" sz="1450" dirty="0"/>
          </a:p>
        </p:txBody>
      </p:sp>
      <p:sp>
        <p:nvSpPr>
          <p:cNvPr id="31" name="Text 28"/>
          <p:cNvSpPr/>
          <p:nvPr/>
        </p:nvSpPr>
        <p:spPr>
          <a:xfrm>
            <a:off x="777240" y="4754880"/>
            <a:ext cx="10607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(3% of children 6 months–5 years), usually brief and benign. After recovery: find and treat the fever source, antipyretics for comfort, safety-net advice. Refer: first-ever seizure, &lt;12 months old, focal features, &gt;15 minutes, more than one in 24 h, incomplete recovery, or any meningism — non-blanching rash + fever is meningococcus until proven otherwise.</a:t>
            </a:r>
            <a:endParaRPr lang="en-US" sz="1250" dirty="0"/>
          </a:p>
        </p:txBody>
      </p:sp>
      <p:sp>
        <p:nvSpPr>
          <p:cNvPr id="32" name="Text 29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3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Day 3 — Paediatric Emergencies</dc:subject>
  <dc:creator>LIMA PULSE — Emergency Care Readiness Programme</dc:creator>
  <cp:lastModifiedBy>LIMA PULSE — Emergency Care Readiness Programme</cp:lastModifiedBy>
  <cp:revision>1</cp:revision>
  <dcterms:created xsi:type="dcterms:W3CDTF">2026-08-02T23:21:54Z</dcterms:created>
  <dcterms:modified xsi:type="dcterms:W3CDTF">2026-08-02T23:21:54Z</dcterms:modified>
</cp:coreProperties>
</file>