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Day 2 links directly to Day 1: the best resuscitation is the one you never need. Today is about spotting deterioration early.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Practise scoring in pairs with the case cards. Emphasise: score every parameter, add oxygen points, use the trend.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Figures are from the rapid-response literature; the exact numbers matter less than the message: we nearly always get a warning.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image" Target="../media/image-16-5.png"/><Relationship Id="rId6" Type="http://schemas.openxmlformats.org/officeDocument/2006/relationships/image" Target="../media/image-16-6.png"/><Relationship Id="rId7" Type="http://schemas.openxmlformats.org/officeDocument/2006/relationships/image" Target="../media/image-16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1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4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5A6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22960" y="82296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300" kern="0" dirty="0">
                <a:solidFill>
                  <a:srgbClr val="E8B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822960" y="16002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9FC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2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822960" y="2194560"/>
            <a:ext cx="106070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Recognise Before Collapse</a:t>
            </a:r>
            <a:endParaRPr lang="en-US" sz="5400" dirty="0"/>
          </a:p>
        </p:txBody>
      </p:sp>
      <p:sp>
        <p:nvSpPr>
          <p:cNvPr id="6" name="Text 4"/>
          <p:cNvSpPr/>
          <p:nvPr/>
        </p:nvSpPr>
        <p:spPr>
          <a:xfrm>
            <a:off x="822960" y="370332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C7CC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Triage, red flags, the ABCDE approach in detail, and NEWS2 — catching the deteriorating patient hours before the arrest.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822960" y="4892040"/>
            <a:ext cx="777240" cy="77724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8" name="Image 0" descr="/home/claude/campaign/icons/search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5042" y="5094122"/>
            <a:ext cx="373075" cy="373075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1874520" y="4892040"/>
            <a:ext cx="777240" cy="77724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10" name="Image 1" descr="/home/claude/campaign/icons/exclamation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6602" y="5094122"/>
            <a:ext cx="373075" cy="373075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2926080" y="4892040"/>
            <a:ext cx="777240" cy="77724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12" name="Image 2" descr="/home/claude/campaign/icons/stethoscope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8162" y="5094122"/>
            <a:ext cx="373075" cy="373075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3977640" y="4892040"/>
            <a:ext cx="777240" cy="77724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14" name="Image 3" descr="/home/claude/campaign/icons/chart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79722" y="5094122"/>
            <a:ext cx="373075" cy="373075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22960" y="598932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Primary Health Centre</a:t>
            </a:r>
            <a:pPr indent="0" marL="0">
              <a:buNone/>
            </a:pPr>
            <a:r>
              <a:rPr lang="en-US" sz="1300" dirty="0">
                <a:solidFill>
                  <a:srgbClr val="C7CC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|   Lecture + hands-on practice   |   Mixed clinical team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4" name="Image 0" descr="/home/claude/campaign/icons/heartbeat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310896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KILLS IN AN HOUR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207008" y="54864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 — Circulation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457200" y="1417320"/>
            <a:ext cx="5486400" cy="4480560"/>
          </a:xfrm>
          <a:prstGeom prst="roundRect">
            <a:avLst>
              <a:gd name="adj" fmla="val 1837"/>
            </a:avLst>
          </a:prstGeom>
          <a:solidFill>
            <a:srgbClr val="F4F5F7"/>
          </a:solidFill>
          <a:ln/>
        </p:spPr>
      </p:sp>
      <p:sp>
        <p:nvSpPr>
          <p:cNvPr id="8" name="Text 5"/>
          <p:cNvSpPr/>
          <p:nvPr/>
        </p:nvSpPr>
        <p:spPr>
          <a:xfrm>
            <a:off x="731520" y="16002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731520" y="2011680"/>
            <a:ext cx="493776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Hands</a:t>
            </a:r>
            <a:pPr indent="0" marL="0">
              <a:spcAft>
                <a:spcPts val="7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warm or cold? Cap refill (normal ≤2 s, central if peripheries cold).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Pulse</a:t>
            </a:r>
            <a:pPr indent="0" marL="0">
              <a:spcAft>
                <a:spcPts val="7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rate, rhythm, volume. HR &gt;130 or &lt;40 = red flag.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BP</a:t>
            </a:r>
            <a:pPr indent="0" marL="0">
              <a:spcAft>
                <a:spcPts val="7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systolic &lt;90 (or a big drop from baseline) = shock until proven otherwise. Young patients compensate — a normal BP can hide 30% blood loss.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Perfusion</a:t>
            </a:r>
            <a:pPr indent="0" marL="0"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conscious level, urine output, skin mottling, bleeding sources (visible, GI, PV, concealed).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6217920" y="1417320"/>
            <a:ext cx="5513832" cy="4480560"/>
          </a:xfrm>
          <a:prstGeom prst="roundRect">
            <a:avLst>
              <a:gd name="adj" fmla="val 1837"/>
            </a:avLst>
          </a:prstGeom>
          <a:solidFill>
            <a:srgbClr val="FCF1E4"/>
          </a:solidFill>
          <a:ln/>
        </p:spPr>
      </p:sp>
      <p:sp>
        <p:nvSpPr>
          <p:cNvPr id="11" name="Text 8"/>
          <p:cNvSpPr/>
          <p:nvPr/>
        </p:nvSpPr>
        <p:spPr>
          <a:xfrm>
            <a:off x="6492240" y="16002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 AS YOU FIND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6492240" y="2011680"/>
            <a:ext cx="493776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 access:</a:t>
            </a:r>
            <a:pPr indent="0" marL="0">
              <a:spcAft>
                <a:spcPts val="7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two large-bore cannulae if unstable; take bloods/glucose at the same time.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Fluids:</a:t>
            </a:r>
            <a:pPr indent="0" marL="0">
              <a:spcAft>
                <a:spcPts val="7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crystalloid 500 mL bolus over &lt;15 min if hypotensive (250 mL if heart failure risk); reassess and repeat as needed.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Stop bleeding:</a:t>
            </a:r>
            <a:pPr indent="0" marL="0">
              <a:spcAft>
                <a:spcPts val="7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direct pressure, elevate, pressure dressing.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12-lead ECG:</a:t>
            </a:r>
            <a:pPr indent="0" marL="0">
              <a:spcAft>
                <a:spcPts val="7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for chest pain, syncope, arrhythmia, unexplained hypotension.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Sepsis suspected:</a:t>
            </a:r>
            <a:pPr indent="0" marL="0"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fluids + first-dose antibiotic + urgent transfer.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2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4" name="Image 0" descr="/home/claude/campaign/icons/brain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310896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 THE ASSESSMENT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207008" y="54864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 — Disability   •   E — Exposure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457200" y="1417320"/>
            <a:ext cx="5486400" cy="4480560"/>
          </a:xfrm>
          <a:prstGeom prst="roundRect">
            <a:avLst>
              <a:gd name="adj" fmla="val 1837"/>
            </a:avLst>
          </a:prstGeom>
          <a:solidFill>
            <a:srgbClr val="F4F5F7"/>
          </a:solidFill>
          <a:ln/>
        </p:spPr>
      </p:sp>
      <p:sp>
        <p:nvSpPr>
          <p:cNvPr id="8" name="Text 5"/>
          <p:cNvSpPr/>
          <p:nvPr/>
        </p:nvSpPr>
        <p:spPr>
          <a:xfrm>
            <a:off x="731520" y="16002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 — DISABILITY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731520" y="2011680"/>
            <a:ext cx="493776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ACVPU</a:t>
            </a:r>
            <a:pPr indent="0" marL="0">
              <a:spcAft>
                <a:spcPts val="7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Alert / new Confusion / responds to Voice / to Pain / Unresponsive. New confusion scores 3 on NEWS2.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Pupils</a:t>
            </a:r>
            <a:pPr indent="0" marL="0">
              <a:spcAft>
                <a:spcPts val="7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size, symmetry, light reaction (pinpoint → opioids; fixed dilated → pressure).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Glucose</a:t>
            </a:r>
            <a:pPr indent="0" marL="0">
              <a:spcAft>
                <a:spcPts val="7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check in EVERY altered conscious level; treat &lt;4 mmol/L with oral glucose or IV dextrose.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Seizing?</a:t>
            </a:r>
            <a:pPr indent="0" marL="0">
              <a:spcAft>
                <a:spcPts val="7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protect, time it, benzodiazepine per protocol if &gt;5 min.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 or U on ACVPU → airway at risk: recovery position, reassess A.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6217920" y="1417320"/>
            <a:ext cx="5513832" cy="4480560"/>
          </a:xfrm>
          <a:prstGeom prst="roundRect">
            <a:avLst>
              <a:gd name="adj" fmla="val 1837"/>
            </a:avLst>
          </a:prstGeom>
          <a:solidFill>
            <a:srgbClr val="FCF1E4"/>
          </a:solidFill>
          <a:ln/>
        </p:spPr>
      </p:sp>
      <p:sp>
        <p:nvSpPr>
          <p:cNvPr id="11" name="Text 8"/>
          <p:cNvSpPr/>
          <p:nvPr/>
        </p:nvSpPr>
        <p:spPr>
          <a:xfrm>
            <a:off x="6492240" y="16002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— EXPOSURE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6492240" y="2011680"/>
            <a:ext cx="493776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Temperature</a:t>
            </a:r>
            <a:pPr indent="0" marL="0">
              <a:spcAft>
                <a:spcPts val="7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fever or hypothermia (both score on NEWS2).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Examine head-to-toe</a:t>
            </a:r>
            <a:pPr indent="0" marL="0">
              <a:spcAft>
                <a:spcPts val="7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rashes (non-blanching?), bleeding, wounds, swelling, calf tenderness, hidden injuries — look at the back.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Preserve dignity &amp; warmth</a:t>
            </a:r>
            <a:pPr indent="0" marL="0">
              <a:spcAft>
                <a:spcPts val="7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expose briefly, cover promptly; hypothermia worsens bleeding and outcomes.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Then:</a:t>
            </a:r>
            <a:pPr indent="0" marL="0"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full reassessment from A, document, calculate NEWS2, and decide — treat here, observe, or escalate &amp; transfer.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2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4" name="Image 0" descr="/home/claude/campaign/icons/check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ABCDE — the five rules that make it work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502920" y="1463040"/>
            <a:ext cx="502920" cy="50292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7" name="Image 1" descr="/home/claude/campaign/icons/bullseye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679" y="1593799"/>
            <a:ext cx="241402" cy="24140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234440" y="1417320"/>
            <a:ext cx="10424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 as you find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fix each life threat before moving to the next letter — don't complete the exam over a closed airway.</a:t>
            </a:r>
            <a:endParaRPr lang="en-US" sz="1500" dirty="0"/>
          </a:p>
        </p:txBody>
      </p:sp>
      <p:sp>
        <p:nvSpPr>
          <p:cNvPr id="9" name="Shape 5"/>
          <p:cNvSpPr/>
          <p:nvPr/>
        </p:nvSpPr>
        <p:spPr>
          <a:xfrm>
            <a:off x="502920" y="2441448"/>
            <a:ext cx="502920" cy="50292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10" name="Image 2" descr="/home/claude/campaign/icons/redo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79" y="2572207"/>
            <a:ext cx="241402" cy="24140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234440" y="2395728"/>
            <a:ext cx="10424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Reassess after every intervention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and after ANY deterioration — always restart from A.</a:t>
            </a:r>
            <a:endParaRPr lang="en-US" sz="1500" dirty="0"/>
          </a:p>
        </p:txBody>
      </p:sp>
      <p:sp>
        <p:nvSpPr>
          <p:cNvPr id="12" name="Shape 7"/>
          <p:cNvSpPr/>
          <p:nvPr/>
        </p:nvSpPr>
        <p:spPr>
          <a:xfrm>
            <a:off x="502920" y="3419856"/>
            <a:ext cx="502920" cy="50292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13" name="Image 3" descr="/home/claude/campaign/icons/phone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679" y="3550615"/>
            <a:ext cx="241402" cy="24140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234440" y="3374136"/>
            <a:ext cx="10424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for help early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escalation is a strength; the sickest patient needs the most hands.</a:t>
            </a:r>
            <a:endParaRPr lang="en-US" sz="1500" dirty="0"/>
          </a:p>
        </p:txBody>
      </p:sp>
      <p:sp>
        <p:nvSpPr>
          <p:cNvPr id="15" name="Shape 9"/>
          <p:cNvSpPr/>
          <p:nvPr/>
        </p:nvSpPr>
        <p:spPr>
          <a:xfrm>
            <a:off x="502920" y="4398264"/>
            <a:ext cx="502920" cy="50292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16" name="Image 4" descr="/home/claude/campaign/icons/users_w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679" y="4529023"/>
            <a:ext cx="241402" cy="241402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234440" y="4352544"/>
            <a:ext cx="10424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the team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one person leads and thinks; others do — monitoring, access, drugs, documentation in parallel.</a:t>
            </a:r>
            <a:endParaRPr lang="en-US" sz="1500" dirty="0"/>
          </a:p>
        </p:txBody>
      </p:sp>
      <p:sp>
        <p:nvSpPr>
          <p:cNvPr id="18" name="Shape 11"/>
          <p:cNvSpPr/>
          <p:nvPr/>
        </p:nvSpPr>
        <p:spPr>
          <a:xfrm>
            <a:off x="502920" y="5376672"/>
            <a:ext cx="502920" cy="50292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19" name="Image 5" descr="/home/claude/campaign/icons/fileAlt_w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679" y="5507431"/>
            <a:ext cx="241402" cy="241402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1234440" y="5330952"/>
            <a:ext cx="10424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Document and score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vitals, times, interventions, response — then NEWS2 to convert findings into action.</a:t>
            </a:r>
            <a:endParaRPr lang="en-US" sz="1500" dirty="0"/>
          </a:p>
        </p:txBody>
      </p:sp>
      <p:sp>
        <p:nvSpPr>
          <p:cNvPr id="21" name="Text 13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2</a:t>
            </a:r>
            <a:endParaRPr lang="en-US" sz="900" dirty="0"/>
          </a:p>
        </p:txBody>
      </p:sp>
      <p:sp>
        <p:nvSpPr>
          <p:cNvPr id="22" name="Text 14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E24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5A6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31089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9FC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2000" dirty="0"/>
          </a:p>
        </p:txBody>
      </p:sp>
      <p:sp>
        <p:nvSpPr>
          <p:cNvPr id="4" name="Text 2"/>
          <p:cNvSpPr/>
          <p:nvPr/>
        </p:nvSpPr>
        <p:spPr>
          <a:xfrm>
            <a:off x="4023360" y="1920240"/>
            <a:ext cx="7498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NEWS2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4023360" y="3063240"/>
            <a:ext cx="7223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7CC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National Early Warning Score 2 converts six routine measurements into a single number that mandates a response.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0424160" y="640080"/>
            <a:ext cx="868680" cy="86868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7" name="Image 0" descr="/home/claude/campaign/icons/chart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0017" y="865937"/>
            <a:ext cx="416966" cy="41696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2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4" name="Image 0" descr="/home/claude/campaign/icons/chart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NEWS2 — scoring the six parameters</a:t>
            </a:r>
            <a:endParaRPr lang="en-US" sz="27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371600"/>
          <a:ext cx="11274552" cy="914400"/>
        </p:xfrm>
        <a:graphic>
          <a:graphicData uri="http://schemas.openxmlformats.org/drawingml/2006/table">
            <a:tbl>
              <a:tblPr/>
              <a:tblGrid>
                <a:gridCol w="2651760"/>
                <a:gridCol w="1234440"/>
                <a:gridCol w="1234440"/>
                <a:gridCol w="1234440"/>
                <a:gridCol w="1234440"/>
                <a:gridCol w="1234440"/>
                <a:gridCol w="1234440"/>
                <a:gridCol w="1216152"/>
              </a:tblGrid>
              <a:tr h="47548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Parameter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Respiratory rate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≤8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9–11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12–20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21–24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≥25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SpO₂ (Scale 1)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≤91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92–93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94–95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≥96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Air or oxygen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On O₂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Air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Systolic BP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≤90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91–100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101–110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111–219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≥220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Pulse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≤40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41–50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51–90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91–110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111–130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≥131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Consciousness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Alert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CVPU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Temperature °C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≤35.0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35.1–36.0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36.1–38.0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38.1–39.0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≥39.1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</a:tbl>
          </a:graphicData>
        </a:graphic>
      </p:graphicFrame>
      <p:sp>
        <p:nvSpPr>
          <p:cNvPr id="7" name="Text 3"/>
          <p:cNvSpPr/>
          <p:nvPr/>
        </p:nvSpPr>
        <p:spPr>
          <a:xfrm>
            <a:off x="457200" y="5349240"/>
            <a:ext cx="11247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Scale 2 for SpO₂ (target 88–92%) is used ONLY when a senior clinician has documented hypercapnic respiratory failure (e.g., some COPD patients). CVPU = new Confusion, Voice, Pain, Unresponsive.</a:t>
            </a:r>
            <a:endParaRPr lang="en-US" sz="1150" dirty="0"/>
          </a:p>
        </p:txBody>
      </p:sp>
      <p:sp>
        <p:nvSpPr>
          <p:cNvPr id="8" name="Text 4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2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4" name="Image 0" descr="/home/claude/campaign/icons/bell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NEWS2 thresholds — what the score obliges us to do</a:t>
            </a:r>
            <a:endParaRPr lang="en-US" sz="27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417320"/>
          <a:ext cx="11274552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1828800"/>
                <a:gridCol w="7342632"/>
              </a:tblGrid>
              <a:tr h="7315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Score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Risk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Response in our centre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0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Low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Continue routine care; repeat vitals per plan (minimum every 12 h if under observation)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1–4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Low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Nurse reviews; repeat observations at least every 4–6 h; inform doctor if trend rising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 in ONE parameter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1E4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Low–medium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1E4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Doctor reviews the patient face-to-face — a single extreme value is never ignored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1E4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5–6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1E4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Medium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1E4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URGENT doctor review + observations at least hourly + prepare for possible transfer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1E4"/>
                    </a:solidFill>
                  </a:tcPr>
                </a:tc>
              </a:tr>
              <a:tr h="7315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≥7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E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High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E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EMERGENCY response: senior doctor immediately, continuous monitoring, treatment room, activate transfer pathway (Day 5)</a:t>
                      </a:r>
                      <a:endParaRPr lang="en-US" sz="12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DEE"/>
                    </a:solidFill>
                  </a:tcPr>
                </a:tc>
              </a:tr>
            </a:tbl>
          </a:graphicData>
        </a:graphic>
      </p:graphicFrame>
      <p:sp>
        <p:nvSpPr>
          <p:cNvPr id="7" name="Text 3"/>
          <p:cNvSpPr/>
          <p:nvPr/>
        </p:nvSpPr>
        <p:spPr>
          <a:xfrm>
            <a:off x="457200" y="5623560"/>
            <a:ext cx="11247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score sets the MINIMUM response. Clinical concern — yours, the family's, or the patient's — always justifies escalating beyond it.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2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4" name="Image 0" descr="/home/claude/campaign/icons/exclamation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Common pitfalls — where recognition fails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457200" y="1417320"/>
            <a:ext cx="3575304" cy="2308860"/>
          </a:xfrm>
          <a:prstGeom prst="roundRect">
            <a:avLst>
              <a:gd name="adj" fmla="val 3564"/>
            </a:avLst>
          </a:prstGeom>
          <a:solidFill>
            <a:srgbClr val="F4F5F7"/>
          </a:solidFill>
          <a:ln/>
        </p:spPr>
      </p:sp>
      <p:sp>
        <p:nvSpPr>
          <p:cNvPr id="7" name="Shape 4"/>
          <p:cNvSpPr/>
          <p:nvPr/>
        </p:nvSpPr>
        <p:spPr>
          <a:xfrm>
            <a:off x="685800" y="1618488"/>
            <a:ext cx="457200" cy="45720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8" name="Image 1" descr="/home/claude/campaign/icons/chart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2" y="1737360"/>
            <a:ext cx="219456" cy="21945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80160" y="160020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Trusting a snapshot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713232" y="2194560"/>
            <a:ext cx="3063240" cy="13487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normal set of vitals means little. Trends beat thresholds — a pulse climbing 70→90→110 is deteriorating while every value is still 'normal'.</a:t>
            </a:r>
            <a:endParaRPr lang="en-US" sz="1200" dirty="0"/>
          </a:p>
        </p:txBody>
      </p:sp>
      <p:sp>
        <p:nvSpPr>
          <p:cNvPr id="11" name="Shape 7"/>
          <p:cNvSpPr/>
          <p:nvPr/>
        </p:nvSpPr>
        <p:spPr>
          <a:xfrm>
            <a:off x="4306824" y="1417320"/>
            <a:ext cx="3575304" cy="2308860"/>
          </a:xfrm>
          <a:prstGeom prst="roundRect">
            <a:avLst>
              <a:gd name="adj" fmla="val 3564"/>
            </a:avLst>
          </a:prstGeom>
          <a:solidFill>
            <a:srgbClr val="F4F5F7"/>
          </a:solidFill>
          <a:ln/>
        </p:spPr>
      </p:sp>
      <p:sp>
        <p:nvSpPr>
          <p:cNvPr id="12" name="Shape 8"/>
          <p:cNvSpPr/>
          <p:nvPr/>
        </p:nvSpPr>
        <p:spPr>
          <a:xfrm>
            <a:off x="4535424" y="1618488"/>
            <a:ext cx="457200" cy="45720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13" name="Image 2" descr="/home/claude/campaign/icons/heartbeat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296" y="1737360"/>
            <a:ext cx="219456" cy="21945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129784" y="160020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Reassuring BP in the young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4562856" y="2194560"/>
            <a:ext cx="3063240" cy="13487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Fit adults hold their BP until they have lost ~30% of volume — then crash. Watch pulse, cap refill, RR and anxiety instead.</a:t>
            </a:r>
            <a:endParaRPr lang="en-US" sz="1200" dirty="0"/>
          </a:p>
        </p:txBody>
      </p:sp>
      <p:sp>
        <p:nvSpPr>
          <p:cNvPr id="16" name="Shape 11"/>
          <p:cNvSpPr/>
          <p:nvPr/>
        </p:nvSpPr>
        <p:spPr>
          <a:xfrm>
            <a:off x="8156448" y="1417320"/>
            <a:ext cx="3575304" cy="2308860"/>
          </a:xfrm>
          <a:prstGeom prst="roundRect">
            <a:avLst>
              <a:gd name="adj" fmla="val 3564"/>
            </a:avLst>
          </a:prstGeom>
          <a:solidFill>
            <a:srgbClr val="F4F5F7"/>
          </a:solidFill>
          <a:ln/>
        </p:spPr>
      </p:sp>
      <p:sp>
        <p:nvSpPr>
          <p:cNvPr id="17" name="Shape 12"/>
          <p:cNvSpPr/>
          <p:nvPr/>
        </p:nvSpPr>
        <p:spPr>
          <a:xfrm>
            <a:off x="8385048" y="1618488"/>
            <a:ext cx="457200" cy="45720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18" name="Image 3" descr="/home/claude/campaign/icons/lungs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920" y="1737360"/>
            <a:ext cx="219456" cy="21945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979408" y="160020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counting RR</a:t>
            </a:r>
            <a:endParaRPr lang="en-US" sz="1450" dirty="0"/>
          </a:p>
        </p:txBody>
      </p:sp>
      <p:sp>
        <p:nvSpPr>
          <p:cNvPr id="20" name="Text 14"/>
          <p:cNvSpPr/>
          <p:nvPr/>
        </p:nvSpPr>
        <p:spPr>
          <a:xfrm>
            <a:off x="8412480" y="2194560"/>
            <a:ext cx="3063240" cy="13487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most sensitive early sign of deterioration — and the most commonly invented number on charts. Count for 30–60 seconds, every time.</a:t>
            </a:r>
            <a:endParaRPr lang="en-US" sz="1200" dirty="0"/>
          </a:p>
        </p:txBody>
      </p:sp>
      <p:sp>
        <p:nvSpPr>
          <p:cNvPr id="21" name="Shape 15"/>
          <p:cNvSpPr/>
          <p:nvPr/>
        </p:nvSpPr>
        <p:spPr>
          <a:xfrm>
            <a:off x="457200" y="4000500"/>
            <a:ext cx="3575304" cy="2308860"/>
          </a:xfrm>
          <a:prstGeom prst="roundRect">
            <a:avLst>
              <a:gd name="adj" fmla="val 3564"/>
            </a:avLst>
          </a:prstGeom>
          <a:solidFill>
            <a:srgbClr val="F4F5F7"/>
          </a:solidFill>
          <a:ln/>
        </p:spPr>
      </p:sp>
      <p:sp>
        <p:nvSpPr>
          <p:cNvPr id="22" name="Shape 16"/>
          <p:cNvSpPr/>
          <p:nvPr/>
        </p:nvSpPr>
        <p:spPr>
          <a:xfrm>
            <a:off x="685800" y="4201668"/>
            <a:ext cx="457200" cy="45720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23" name="Image 4" descr="/home/claude/campaign/icons/brain_w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672" y="4320540"/>
            <a:ext cx="219456" cy="219456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1280160" y="418338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'She's just tired'</a:t>
            </a:r>
            <a:endParaRPr lang="en-US" sz="1450" dirty="0"/>
          </a:p>
        </p:txBody>
      </p:sp>
      <p:sp>
        <p:nvSpPr>
          <p:cNvPr id="25" name="Text 18"/>
          <p:cNvSpPr/>
          <p:nvPr/>
        </p:nvSpPr>
        <p:spPr>
          <a:xfrm>
            <a:off x="713232" y="4777740"/>
            <a:ext cx="3063240" cy="13487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drowsiness or confusion is a 3-point NEWS2 sign, not old age. Check glucose, score it, escalate it.</a:t>
            </a:r>
            <a:endParaRPr lang="en-US" sz="1200" dirty="0"/>
          </a:p>
        </p:txBody>
      </p:sp>
      <p:sp>
        <p:nvSpPr>
          <p:cNvPr id="26" name="Shape 19"/>
          <p:cNvSpPr/>
          <p:nvPr/>
        </p:nvSpPr>
        <p:spPr>
          <a:xfrm>
            <a:off x="4306824" y="4000500"/>
            <a:ext cx="3575304" cy="2308860"/>
          </a:xfrm>
          <a:prstGeom prst="roundRect">
            <a:avLst>
              <a:gd name="adj" fmla="val 3564"/>
            </a:avLst>
          </a:prstGeom>
          <a:solidFill>
            <a:srgbClr val="F4F5F7"/>
          </a:solidFill>
          <a:ln/>
        </p:spPr>
      </p:sp>
      <p:sp>
        <p:nvSpPr>
          <p:cNvPr id="27" name="Shape 20"/>
          <p:cNvSpPr/>
          <p:nvPr/>
        </p:nvSpPr>
        <p:spPr>
          <a:xfrm>
            <a:off x="4535424" y="4201668"/>
            <a:ext cx="457200" cy="45720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28" name="Image 5" descr="/home/claude/campaign/icons/syringe_w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4296" y="4320540"/>
            <a:ext cx="219456" cy="219456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5129784" y="418338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Oxygen masking the score</a:t>
            </a:r>
            <a:endParaRPr lang="en-US" sz="1450" dirty="0"/>
          </a:p>
        </p:txBody>
      </p:sp>
      <p:sp>
        <p:nvSpPr>
          <p:cNvPr id="30" name="Text 22"/>
          <p:cNvSpPr/>
          <p:nvPr/>
        </p:nvSpPr>
        <p:spPr>
          <a:xfrm>
            <a:off x="4562856" y="4777740"/>
            <a:ext cx="3063240" cy="13487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SpO₂ 96% ON oxygen still scores 2 for the oxygen. A patient needing more O₂ to hold the same saturation is deteriorating.</a:t>
            </a:r>
            <a:endParaRPr lang="en-US" sz="1200" dirty="0"/>
          </a:p>
        </p:txBody>
      </p:sp>
      <p:sp>
        <p:nvSpPr>
          <p:cNvPr id="31" name="Shape 23"/>
          <p:cNvSpPr/>
          <p:nvPr/>
        </p:nvSpPr>
        <p:spPr>
          <a:xfrm>
            <a:off x="8156448" y="4000500"/>
            <a:ext cx="3575304" cy="2308860"/>
          </a:xfrm>
          <a:prstGeom prst="roundRect">
            <a:avLst>
              <a:gd name="adj" fmla="val 3564"/>
            </a:avLst>
          </a:prstGeom>
          <a:solidFill>
            <a:srgbClr val="F4F5F7"/>
          </a:solidFill>
          <a:ln/>
        </p:spPr>
      </p:sp>
      <p:sp>
        <p:nvSpPr>
          <p:cNvPr id="32" name="Shape 24"/>
          <p:cNvSpPr/>
          <p:nvPr/>
        </p:nvSpPr>
        <p:spPr>
          <a:xfrm>
            <a:off x="8385048" y="4201668"/>
            <a:ext cx="457200" cy="45720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33" name="Image 6" descr="/home/claude/campaign/icons/comments_w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03920" y="4320540"/>
            <a:ext cx="219456" cy="219456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8979408" y="418338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Soft escalation</a:t>
            </a:r>
            <a:endParaRPr lang="en-US" sz="1450" dirty="0"/>
          </a:p>
        </p:txBody>
      </p:sp>
      <p:sp>
        <p:nvSpPr>
          <p:cNvPr id="35" name="Text 26"/>
          <p:cNvSpPr/>
          <p:nvPr/>
        </p:nvSpPr>
        <p:spPr>
          <a:xfrm>
            <a:off x="8412480" y="4777740"/>
            <a:ext cx="3063240" cy="13487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'Could you maybe have a look sometime…' kills. State the score, the concern, and the timeframe you need — SBAR (Day 5).</a:t>
            </a:r>
            <a:endParaRPr lang="en-US" sz="1200" dirty="0"/>
          </a:p>
        </p:txBody>
      </p:sp>
      <p:sp>
        <p:nvSpPr>
          <p:cNvPr id="36" name="Text 27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2</a:t>
            </a:r>
            <a:endParaRPr lang="en-US" sz="900" dirty="0"/>
          </a:p>
        </p:txBody>
      </p:sp>
      <p:sp>
        <p:nvSpPr>
          <p:cNvPr id="37" name="Text 28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4" name="Image 0" descr="/home/claude/campaign/icons/handsHelping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afternoon — practice stations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457200" y="1417320"/>
            <a:ext cx="3575304" cy="3291840"/>
          </a:xfrm>
          <a:prstGeom prst="roundRect">
            <a:avLst>
              <a:gd name="adj" fmla="val 2500"/>
            </a:avLst>
          </a:prstGeom>
          <a:solidFill>
            <a:srgbClr val="F4F5F7"/>
          </a:solidFill>
          <a:ln/>
        </p:spPr>
      </p:sp>
      <p:sp>
        <p:nvSpPr>
          <p:cNvPr id="7" name="Shape 4"/>
          <p:cNvSpPr/>
          <p:nvPr/>
        </p:nvSpPr>
        <p:spPr>
          <a:xfrm>
            <a:off x="685800" y="1618488"/>
            <a:ext cx="457200" cy="45720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8" name="Image 1" descr="/home/claude/campaign/icons/stethoscope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2" y="1737360"/>
            <a:ext cx="219456" cy="21945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80160" y="160020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Station 1 — ABCDE drill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713232" y="2194560"/>
            <a:ext cx="306324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Timed structured assessment on a simulated patient: full ABCDE with treat-as-you-find in under 5 minutes, verbalising findings aloud.</a:t>
            </a:r>
            <a:endParaRPr lang="en-US" sz="1250" dirty="0"/>
          </a:p>
        </p:txBody>
      </p:sp>
      <p:sp>
        <p:nvSpPr>
          <p:cNvPr id="11" name="Shape 7"/>
          <p:cNvSpPr/>
          <p:nvPr/>
        </p:nvSpPr>
        <p:spPr>
          <a:xfrm>
            <a:off x="4306824" y="1417320"/>
            <a:ext cx="3575304" cy="3291840"/>
          </a:xfrm>
          <a:prstGeom prst="roundRect">
            <a:avLst>
              <a:gd name="adj" fmla="val 2500"/>
            </a:avLst>
          </a:prstGeom>
          <a:solidFill>
            <a:srgbClr val="F4F5F7"/>
          </a:solidFill>
          <a:ln/>
        </p:spPr>
      </p:sp>
      <p:sp>
        <p:nvSpPr>
          <p:cNvPr id="12" name="Shape 8"/>
          <p:cNvSpPr/>
          <p:nvPr/>
        </p:nvSpPr>
        <p:spPr>
          <a:xfrm>
            <a:off x="4535424" y="1618488"/>
            <a:ext cx="457200" cy="45720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13" name="Image 2" descr="/home/claude/campaign/icons/chart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296" y="1737360"/>
            <a:ext cx="219456" cy="21945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129784" y="160020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Station 2 — NEWS2 workshop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4562856" y="2194560"/>
            <a:ext cx="306324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Score 6 written vignettes, including COPD Scale 2, oxygen points, and trend interpretation. Pass mark: 100% — scoring errors cost lives.</a:t>
            </a:r>
            <a:endParaRPr lang="en-US" sz="1250" dirty="0"/>
          </a:p>
        </p:txBody>
      </p:sp>
      <p:sp>
        <p:nvSpPr>
          <p:cNvPr id="16" name="Shape 11"/>
          <p:cNvSpPr/>
          <p:nvPr/>
        </p:nvSpPr>
        <p:spPr>
          <a:xfrm>
            <a:off x="8156448" y="1417320"/>
            <a:ext cx="3575304" cy="3291840"/>
          </a:xfrm>
          <a:prstGeom prst="roundRect">
            <a:avLst>
              <a:gd name="adj" fmla="val 2500"/>
            </a:avLst>
          </a:prstGeom>
          <a:solidFill>
            <a:srgbClr val="F4F5F7"/>
          </a:solidFill>
          <a:ln/>
        </p:spPr>
      </p:sp>
      <p:sp>
        <p:nvSpPr>
          <p:cNvPr id="17" name="Shape 12"/>
          <p:cNvSpPr/>
          <p:nvPr/>
        </p:nvSpPr>
        <p:spPr>
          <a:xfrm>
            <a:off x="8385048" y="1618488"/>
            <a:ext cx="457200" cy="45720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18" name="Image 3" descr="/home/claude/campaign/icons/users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920" y="1737360"/>
            <a:ext cx="219456" cy="219456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979408" y="160020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Station 3 — Case simulations</a:t>
            </a:r>
            <a:endParaRPr lang="en-US" sz="1450" dirty="0"/>
          </a:p>
        </p:txBody>
      </p:sp>
      <p:sp>
        <p:nvSpPr>
          <p:cNvPr id="20" name="Text 14"/>
          <p:cNvSpPr/>
          <p:nvPr/>
        </p:nvSpPr>
        <p:spPr>
          <a:xfrm>
            <a:off x="8412480" y="2194560"/>
            <a:ext cx="306324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2 case cards: sepsis, ACS at reception, and deteriorating asthma. Observers audit triage time, ABCDE order, scoring accuracy, escalation.</a:t>
            </a:r>
            <a:endParaRPr lang="en-US" sz="1250" dirty="0"/>
          </a:p>
        </p:txBody>
      </p:sp>
      <p:sp>
        <p:nvSpPr>
          <p:cNvPr id="21" name="Shape 15"/>
          <p:cNvSpPr/>
          <p:nvPr/>
        </p:nvSpPr>
        <p:spPr>
          <a:xfrm>
            <a:off x="457200" y="4892040"/>
            <a:ext cx="11274552" cy="1188720"/>
          </a:xfrm>
          <a:prstGeom prst="roundRect">
            <a:avLst>
              <a:gd name="adj" fmla="val 6923"/>
            </a:avLst>
          </a:prstGeom>
          <a:solidFill>
            <a:srgbClr val="FCF1E4"/>
          </a:solidFill>
          <a:ln/>
        </p:spPr>
      </p:sp>
      <p:sp>
        <p:nvSpPr>
          <p:cNvPr id="22" name="Text 16"/>
          <p:cNvSpPr/>
          <p:nvPr/>
        </p:nvSpPr>
        <p:spPr>
          <a:xfrm>
            <a:off x="777240" y="5029200"/>
            <a:ext cx="106070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Evaluation:  </a:t>
            </a:r>
            <a:pPr indent="0" marL="0">
              <a:buNone/>
            </a:pPr>
            <a:r>
              <a:rPr lang="en-US" sz="13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Day 2 audit tool also runs as a chart audit — 10 random records this week checked for complete vitals, documented NEWS2, and correct escalation.</a:t>
            </a:r>
            <a:endParaRPr lang="en-US" sz="1350" dirty="0"/>
          </a:p>
        </p:txBody>
      </p:sp>
      <p:sp>
        <p:nvSpPr>
          <p:cNvPr id="23" name="Text 17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2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E24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5A6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22960" y="6858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E8B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TAKE-HOMES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822960" y="1353312"/>
            <a:ext cx="384048" cy="384048"/>
          </a:xfrm>
          <a:prstGeom prst="ellipse">
            <a:avLst/>
          </a:prstGeom>
          <a:solidFill>
            <a:srgbClr val="B45309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35331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417320" y="1325880"/>
            <a:ext cx="9966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Deterioration announces itself — our job is to be listening.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822960" y="2139696"/>
            <a:ext cx="384048" cy="384048"/>
          </a:xfrm>
          <a:prstGeom prst="ellipse">
            <a:avLst/>
          </a:prstGeom>
          <a:solidFill>
            <a:srgbClr val="B45309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13969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417320" y="2112264"/>
            <a:ext cx="9966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Triage is clinical, fast, and repeated; when in doubt, triage UP.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822960" y="2926080"/>
            <a:ext cx="384048" cy="384048"/>
          </a:xfrm>
          <a:prstGeom prst="ellipse">
            <a:avLst/>
          </a:prstGeom>
          <a:solidFill>
            <a:srgbClr val="B45309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29260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417320" y="2898648"/>
            <a:ext cx="9966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red flag outranks any reassuring number.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822960" y="3712464"/>
            <a:ext cx="384048" cy="384048"/>
          </a:xfrm>
          <a:prstGeom prst="ellipse">
            <a:avLst/>
          </a:prstGeom>
          <a:solidFill>
            <a:srgbClr val="B45309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371246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417320" y="3685032"/>
            <a:ext cx="9966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ABCDE: treat as you find, reassess from A after every intervention.</a:t>
            </a:r>
            <a:endParaRPr lang="en-US" sz="1550" dirty="0"/>
          </a:p>
        </p:txBody>
      </p:sp>
      <p:sp>
        <p:nvSpPr>
          <p:cNvPr id="16" name="Shape 14"/>
          <p:cNvSpPr/>
          <p:nvPr/>
        </p:nvSpPr>
        <p:spPr>
          <a:xfrm>
            <a:off x="822960" y="4498848"/>
            <a:ext cx="384048" cy="384048"/>
          </a:xfrm>
          <a:prstGeom prst="ellipse">
            <a:avLst/>
          </a:prstGeom>
          <a:solidFill>
            <a:srgbClr val="B45309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44988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417320" y="4471416"/>
            <a:ext cx="9966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NEWS2: 5–6 = urgent review; ≥7 or one parameter at 3 = emergency response.</a:t>
            </a:r>
            <a:endParaRPr lang="en-US" sz="1550" dirty="0"/>
          </a:p>
        </p:txBody>
      </p:sp>
      <p:sp>
        <p:nvSpPr>
          <p:cNvPr id="19" name="Shape 17"/>
          <p:cNvSpPr/>
          <p:nvPr/>
        </p:nvSpPr>
        <p:spPr>
          <a:xfrm>
            <a:off x="822960" y="5285232"/>
            <a:ext cx="384048" cy="384048"/>
          </a:xfrm>
          <a:prstGeom prst="ellipse">
            <a:avLst/>
          </a:prstGeom>
          <a:solidFill>
            <a:srgbClr val="B45309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52852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417320" y="5257800"/>
            <a:ext cx="99669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Escalate early, specifically, and without apology.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822960" y="603504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B4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session:  </a:t>
            </a:r>
            <a:pPr indent="0" marL="0">
              <a:buNone/>
            </a:pPr>
            <a:r>
              <a:rPr lang="en-US" sz="1300" dirty="0">
                <a:solidFill>
                  <a:srgbClr val="C7CC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3 — Paediatric Emergencies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4" name="Image 0" descr="/home/claude/campaign/icons/check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Learning objectives — by the end of today you can…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502920" y="1463040"/>
            <a:ext cx="502920" cy="50292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7" name="Image 1" descr="/home/claude/campaign/icons/clock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679" y="1593799"/>
            <a:ext cx="241402" cy="24140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234440" y="1417320"/>
            <a:ext cx="10424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Triage every arrival within minutes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assign Emergency / Urgent / Routine reliably, at reception and in clinic.</a:t>
            </a:r>
            <a:endParaRPr lang="en-US" sz="1500" dirty="0"/>
          </a:p>
        </p:txBody>
      </p:sp>
      <p:sp>
        <p:nvSpPr>
          <p:cNvPr id="9" name="Shape 5"/>
          <p:cNvSpPr/>
          <p:nvPr/>
        </p:nvSpPr>
        <p:spPr>
          <a:xfrm>
            <a:off x="502920" y="2441448"/>
            <a:ext cx="502920" cy="50292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10" name="Image 2" descr="/home/claude/campaign/icons/exclamation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679" y="2572207"/>
            <a:ext cx="241402" cy="24140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234440" y="2395728"/>
            <a:ext cx="10424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Recognise red flags by system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the symptoms and signs that must never wait in a queue.</a:t>
            </a:r>
            <a:endParaRPr lang="en-US" sz="1500" dirty="0"/>
          </a:p>
        </p:txBody>
      </p:sp>
      <p:sp>
        <p:nvSpPr>
          <p:cNvPr id="12" name="Shape 7"/>
          <p:cNvSpPr/>
          <p:nvPr/>
        </p:nvSpPr>
        <p:spPr>
          <a:xfrm>
            <a:off x="502920" y="3419856"/>
            <a:ext cx="502920" cy="50292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13" name="Image 3" descr="/home/claude/campaign/icons/stethoscope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679" y="3550615"/>
            <a:ext cx="241402" cy="24140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234440" y="3374136"/>
            <a:ext cx="10424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 a structured ABCDE assessment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assess, treat what you find, reassess — in the right order, every time.</a:t>
            </a:r>
            <a:endParaRPr lang="en-US" sz="1500" dirty="0"/>
          </a:p>
        </p:txBody>
      </p:sp>
      <p:sp>
        <p:nvSpPr>
          <p:cNvPr id="15" name="Shape 9"/>
          <p:cNvSpPr/>
          <p:nvPr/>
        </p:nvSpPr>
        <p:spPr>
          <a:xfrm>
            <a:off x="502920" y="4398264"/>
            <a:ext cx="502920" cy="50292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16" name="Image 4" descr="/home/claude/campaign/icons/chart_w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679" y="4529023"/>
            <a:ext cx="241402" cy="241402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234440" y="4352544"/>
            <a:ext cx="10424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Calculate and act on NEWS2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score the six parameters correctly and follow the escalation thresholds.</a:t>
            </a:r>
            <a:endParaRPr lang="en-US" sz="1500" dirty="0"/>
          </a:p>
        </p:txBody>
      </p:sp>
      <p:sp>
        <p:nvSpPr>
          <p:cNvPr id="18" name="Shape 11"/>
          <p:cNvSpPr/>
          <p:nvPr/>
        </p:nvSpPr>
        <p:spPr>
          <a:xfrm>
            <a:off x="502920" y="5376672"/>
            <a:ext cx="502920" cy="50292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19" name="Image 5" descr="/home/claude/campaign/icons/comments_w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3679" y="5507431"/>
            <a:ext cx="241402" cy="241402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1234440" y="5330952"/>
            <a:ext cx="10424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Escalate with confidence</a:t>
            </a:r>
            <a:pPr indent="0" marL="0">
              <a:buNone/>
            </a:pPr>
            <a:r>
              <a:rPr lang="en-US" sz="14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—  call for senior help early and communicate the concern clearly.</a:t>
            </a:r>
            <a:endParaRPr lang="en-US" sz="1500" dirty="0"/>
          </a:p>
        </p:txBody>
      </p:sp>
      <p:sp>
        <p:nvSpPr>
          <p:cNvPr id="21" name="Text 13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2</a:t>
            </a:r>
            <a:endParaRPr lang="en-US" sz="900" dirty="0"/>
          </a:p>
        </p:txBody>
      </p:sp>
      <p:sp>
        <p:nvSpPr>
          <p:cNvPr id="22" name="Text 14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E24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5A6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31089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9FC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2000" dirty="0"/>
          </a:p>
        </p:txBody>
      </p:sp>
      <p:sp>
        <p:nvSpPr>
          <p:cNvPr id="4" name="Text 2"/>
          <p:cNvSpPr/>
          <p:nvPr/>
        </p:nvSpPr>
        <p:spPr>
          <a:xfrm>
            <a:off x="4023360" y="1920240"/>
            <a:ext cx="7498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Triage &amp; Red Flags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4023360" y="3063240"/>
            <a:ext cx="7223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7CC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Deterioration is rarely sudden — most arrests are preceded by hours of abnormal vital signs that someone saw, and no one acted on.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0424160" y="640080"/>
            <a:ext cx="868680" cy="86868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7" name="Image 0" descr="/home/claude/campaign/icons/search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0017" y="865937"/>
            <a:ext cx="416966" cy="41696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2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4" name="Image 0" descr="/home/claude/campaign/icons/chart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Collapse is usually predictable</a:t>
            </a:r>
            <a:endParaRPr lang="en-US" sz="2700" dirty="0"/>
          </a:p>
        </p:txBody>
      </p:sp>
      <p:sp>
        <p:nvSpPr>
          <p:cNvPr id="6" name="Shape 3"/>
          <p:cNvSpPr/>
          <p:nvPr/>
        </p:nvSpPr>
        <p:spPr>
          <a:xfrm>
            <a:off x="457200" y="1463040"/>
            <a:ext cx="3575304" cy="2011680"/>
          </a:xfrm>
          <a:prstGeom prst="roundRect">
            <a:avLst>
              <a:gd name="adj" fmla="val 4091"/>
            </a:avLst>
          </a:prstGeom>
          <a:solidFill>
            <a:srgbClr val="F4F5F7"/>
          </a:solidFill>
          <a:ln/>
        </p:spPr>
      </p:sp>
      <p:sp>
        <p:nvSpPr>
          <p:cNvPr id="7" name="Text 4"/>
          <p:cNvSpPr/>
          <p:nvPr/>
        </p:nvSpPr>
        <p:spPr>
          <a:xfrm>
            <a:off x="594360" y="1664208"/>
            <a:ext cx="330098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6–8 h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621792" y="2578608"/>
            <a:ext cx="3246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Typical window of documented abnormal vital signs before in-hospital cardiac arrest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4306824" y="1463040"/>
            <a:ext cx="3575304" cy="2011680"/>
          </a:xfrm>
          <a:prstGeom prst="roundRect">
            <a:avLst>
              <a:gd name="adj" fmla="val 4091"/>
            </a:avLst>
          </a:prstGeom>
          <a:solidFill>
            <a:srgbClr val="F4F5F7"/>
          </a:solidFill>
          <a:ln/>
        </p:spPr>
      </p:sp>
      <p:sp>
        <p:nvSpPr>
          <p:cNvPr id="10" name="Text 7"/>
          <p:cNvSpPr/>
          <p:nvPr/>
        </p:nvSpPr>
        <p:spPr>
          <a:xfrm>
            <a:off x="4443984" y="1664208"/>
            <a:ext cx="330098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80%</a:t>
            </a:r>
            <a:endParaRPr lang="en-US" sz="4000" dirty="0"/>
          </a:p>
        </p:txBody>
      </p:sp>
      <p:sp>
        <p:nvSpPr>
          <p:cNvPr id="11" name="Text 8"/>
          <p:cNvSpPr/>
          <p:nvPr/>
        </p:nvSpPr>
        <p:spPr>
          <a:xfrm>
            <a:off x="4471416" y="2578608"/>
            <a:ext cx="3246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arrests show warning signs beforehand — deterioration is a process, not an event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156448" y="1463040"/>
            <a:ext cx="3575304" cy="2011680"/>
          </a:xfrm>
          <a:prstGeom prst="roundRect">
            <a:avLst>
              <a:gd name="adj" fmla="val 4091"/>
            </a:avLst>
          </a:prstGeom>
          <a:solidFill>
            <a:srgbClr val="F4F5F7"/>
          </a:solidFill>
          <a:ln/>
        </p:spPr>
      </p:sp>
      <p:sp>
        <p:nvSpPr>
          <p:cNvPr id="13" name="Text 10"/>
          <p:cNvSpPr/>
          <p:nvPr/>
        </p:nvSpPr>
        <p:spPr>
          <a:xfrm>
            <a:off x="8293608" y="1664208"/>
            <a:ext cx="3300984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×5</a:t>
            </a:r>
            <a:endParaRPr lang="en-US" sz="4000" dirty="0"/>
          </a:p>
        </p:txBody>
      </p:sp>
      <p:sp>
        <p:nvSpPr>
          <p:cNvPr id="14" name="Text 11"/>
          <p:cNvSpPr/>
          <p:nvPr/>
        </p:nvSpPr>
        <p:spPr>
          <a:xfrm>
            <a:off x="8321040" y="2578608"/>
            <a:ext cx="3246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Mortality multiplier when deterioration is recognised late or escalation is delayed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7200" y="3749040"/>
            <a:ext cx="11274552" cy="2286000"/>
          </a:xfrm>
          <a:prstGeom prst="roundRect">
            <a:avLst>
              <a:gd name="adj" fmla="val 3600"/>
            </a:avLst>
          </a:prstGeom>
          <a:solidFill>
            <a:srgbClr val="FCF1E4"/>
          </a:solidFill>
          <a:ln/>
        </p:spPr>
      </p:sp>
      <p:sp>
        <p:nvSpPr>
          <p:cNvPr id="16" name="Shape 13"/>
          <p:cNvSpPr/>
          <p:nvPr/>
        </p:nvSpPr>
        <p:spPr>
          <a:xfrm>
            <a:off x="777240" y="4480560"/>
            <a:ext cx="640080" cy="64008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17" name="Image 1" descr="/home/claude/campaign/icons/exclamation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661" y="4646981"/>
            <a:ext cx="307238" cy="307238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1600200" y="3977640"/>
            <a:ext cx="987552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chain of prevention:  </a:t>
            </a:r>
            <a:pPr indent="0" marL="0">
              <a:buNone/>
            </a:pPr>
            <a:r>
              <a:rPr lang="en-US" sz="14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monitor → recognise → escalate → respond. A vital sign that is measured but not scored, or scored but not escalated, protects nobody. Today we make each link explicit in our centre — who measures, who scores, who is called, and how fast they respond.</a:t>
            </a:r>
            <a:endParaRPr lang="en-US" sz="1450" dirty="0"/>
          </a:p>
        </p:txBody>
      </p:sp>
      <p:sp>
        <p:nvSpPr>
          <p:cNvPr id="19" name="Text 15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2</a:t>
            </a:r>
            <a:endParaRPr lang="en-US" sz="900" dirty="0"/>
          </a:p>
        </p:txBody>
      </p:sp>
      <p:sp>
        <p:nvSpPr>
          <p:cNvPr id="20" name="Text 16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4" name="Image 0" descr="/home/claude/campaign/icons/clock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Triage in the primary health centre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502920" y="1170432"/>
            <a:ext cx="11155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patient is visually assessed on arrival; anyone unwell-looking gets vital signs and a triage category within 5 minutes.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457200" y="1645920"/>
            <a:ext cx="3575304" cy="3108960"/>
          </a:xfrm>
          <a:prstGeom prst="roundRect">
            <a:avLst>
              <a:gd name="adj" fmla="val 2647"/>
            </a:avLst>
          </a:prstGeom>
          <a:solidFill>
            <a:srgbClr val="FBEDEE"/>
          </a:solidFill>
          <a:ln/>
        </p:spPr>
      </p:sp>
      <p:sp>
        <p:nvSpPr>
          <p:cNvPr id="8" name="Shape 5"/>
          <p:cNvSpPr/>
          <p:nvPr/>
        </p:nvSpPr>
        <p:spPr>
          <a:xfrm>
            <a:off x="685800" y="1847088"/>
            <a:ext cx="457200" cy="457200"/>
          </a:xfrm>
          <a:prstGeom prst="ellipse">
            <a:avLst/>
          </a:prstGeom>
          <a:solidFill>
            <a:srgbClr val="990011"/>
          </a:solidFill>
          <a:ln/>
        </p:spPr>
      </p:sp>
      <p:pic>
        <p:nvPicPr>
          <p:cNvPr id="9" name="Image 1" descr="/home/claude/campaign/icons/exclamation_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2" y="1965960"/>
            <a:ext cx="219456" cy="21945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280160" y="182880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— see NOW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713232" y="2423160"/>
            <a:ext cx="306324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Unresponsive or fitting • severe respiratory distress • chest pain suspicious for ACS • active major bleeding • anaphylaxis • shock signs • NEWS2 ≥7. Straight to treatment room, call the doctor, do not register first.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4306824" y="1645920"/>
            <a:ext cx="3575304" cy="3108960"/>
          </a:xfrm>
          <a:prstGeom prst="roundRect">
            <a:avLst>
              <a:gd name="adj" fmla="val 2647"/>
            </a:avLst>
          </a:prstGeom>
          <a:solidFill>
            <a:srgbClr val="FCF1E4"/>
          </a:solidFill>
          <a:ln/>
        </p:spPr>
      </p:sp>
      <p:sp>
        <p:nvSpPr>
          <p:cNvPr id="13" name="Shape 9"/>
          <p:cNvSpPr/>
          <p:nvPr/>
        </p:nvSpPr>
        <p:spPr>
          <a:xfrm>
            <a:off x="4535424" y="1847088"/>
            <a:ext cx="457200" cy="45720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14" name="Image 2" descr="/home/claude/campaign/icons/clock_w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4296" y="1965960"/>
            <a:ext cx="219456" cy="21945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129784" y="182880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URGENT — within 15 min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4562856" y="2423160"/>
            <a:ext cx="306324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Moderate breathlessness • significant pain • fever with rigors • persistent vomiting • red-flag headache • NEWS2 5–6 • any single parameter scoring 3. Vitals + NEWS2 immediately, doctor informed.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8156448" y="1645920"/>
            <a:ext cx="3575304" cy="3108960"/>
          </a:xfrm>
          <a:prstGeom prst="roundRect">
            <a:avLst>
              <a:gd name="adj" fmla="val 2647"/>
            </a:avLst>
          </a:prstGeom>
          <a:solidFill>
            <a:srgbClr val="EAF4F2"/>
          </a:solidFill>
          <a:ln/>
        </p:spPr>
      </p:sp>
      <p:sp>
        <p:nvSpPr>
          <p:cNvPr id="18" name="Shape 13"/>
          <p:cNvSpPr/>
          <p:nvPr/>
        </p:nvSpPr>
        <p:spPr>
          <a:xfrm>
            <a:off x="8385048" y="1847088"/>
            <a:ext cx="457200" cy="457200"/>
          </a:xfrm>
          <a:prstGeom prst="ellipse">
            <a:avLst/>
          </a:prstGeom>
          <a:solidFill>
            <a:srgbClr val="0F766E"/>
          </a:solidFill>
          <a:ln/>
        </p:spPr>
      </p:sp>
      <p:pic>
        <p:nvPicPr>
          <p:cNvPr id="19" name="Image 3" descr="/home/claude/campaign/icons/check_w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3920" y="1965960"/>
            <a:ext cx="219456" cy="21945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979408" y="1828800"/>
            <a:ext cx="25694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ROUTINE — queue safely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8412480" y="2423160"/>
            <a:ext cx="306324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Stable, walking, normal vitals, no red flags. Re-look every 30 minutes — triage is a snapshot; a category can change while the patient waits.</a:t>
            </a:r>
            <a:endParaRPr lang="en-US" sz="1200" dirty="0"/>
          </a:p>
        </p:txBody>
      </p:sp>
      <p:sp>
        <p:nvSpPr>
          <p:cNvPr id="22" name="Shape 16"/>
          <p:cNvSpPr/>
          <p:nvPr/>
        </p:nvSpPr>
        <p:spPr>
          <a:xfrm>
            <a:off x="457200" y="4937760"/>
            <a:ext cx="11274552" cy="1143000"/>
          </a:xfrm>
          <a:prstGeom prst="roundRect">
            <a:avLst>
              <a:gd name="adj" fmla="val 7200"/>
            </a:avLst>
          </a:prstGeom>
          <a:solidFill>
            <a:srgbClr val="F4F5F7"/>
          </a:solidFill>
          <a:ln/>
        </p:spPr>
      </p:sp>
      <p:sp>
        <p:nvSpPr>
          <p:cNvPr id="23" name="Text 17"/>
          <p:cNvSpPr/>
          <p:nvPr/>
        </p:nvSpPr>
        <p:spPr>
          <a:xfrm>
            <a:off x="777240" y="5074920"/>
            <a:ext cx="10607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Golden rule:  </a:t>
            </a:r>
            <a:pPr indent="0" marL="0">
              <a:buNone/>
            </a:pPr>
            <a:r>
              <a:rPr lang="en-US" sz="135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triage is a clinical decision, not a clerical one. Reception flags concern; a nurse or doctor assigns the category. When in doubt, triage UP.</a:t>
            </a:r>
            <a:endParaRPr lang="en-US" sz="1350" dirty="0"/>
          </a:p>
        </p:txBody>
      </p:sp>
      <p:sp>
        <p:nvSpPr>
          <p:cNvPr id="24" name="Text 18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2</a:t>
            </a:r>
            <a:endParaRPr lang="en-US" sz="900" dirty="0"/>
          </a:p>
        </p:txBody>
      </p:sp>
      <p:sp>
        <p:nvSpPr>
          <p:cNvPr id="25" name="Text 19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4" name="Image 0" descr="/home/claude/campaign/icons/exclamation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402336"/>
            <a:ext cx="10332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 flags that must never wait</a:t>
            </a:r>
            <a:endParaRPr lang="en-US" sz="27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1325880"/>
          <a:ext cx="11274552" cy="914400"/>
        </p:xfrm>
        <a:graphic>
          <a:graphicData uri="http://schemas.openxmlformats.org/drawingml/2006/table">
            <a:tbl>
              <a:tblPr/>
              <a:tblGrid>
                <a:gridCol w="2377440"/>
                <a:gridCol w="8897112"/>
              </a:tblGrid>
              <a:tr h="621792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System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Red flags — act immediately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5309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Airway / Breathing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Stridor, drooling, unable to speak full sentences, RR &lt;8 or &gt;25, SpO₂ &lt;92%, silent chest, accessory muscle use, cyanosis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Circulation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HR &gt;130 or &lt;40, systolic BP &lt;90, cap refill &gt;3 s, cold clammy skin, chest pain with sweating, active bleeding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Neurological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New confusion or drowsiness, seizure, sudden severe headache, focal weakness or facial droop (act FAST), neck stiffness with fever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Infection / Sepsis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Fever with rigors, non-blanching rash, fever + hypotension or new confusion, immunocompromised with any fever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Pregnancy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Vaginal bleeding, severe headache/visual changes, abdominal pain, reduced fetal movements, BP ≥140/90 (→ Day 4)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5F7"/>
                    </a:solidFill>
                  </a:tcPr>
                </a:tc>
              </a:tr>
              <a:tr h="62179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Child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1F243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Grunting, lethargy or floppiness, not feeding, non-blanching rash, high-pitched cry, parental deep concern (→ Day 3)</a:t>
                      </a:r>
                      <a:endParaRPr lang="en-US" sz="11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1E4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 3"/>
          <p:cNvSpPr/>
          <p:nvPr/>
        </p:nvSpPr>
        <p:spPr>
          <a:xfrm>
            <a:off x="457200" y="6144768"/>
            <a:ext cx="11247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single red flag overrides any reassuring score — escalate on the sign, don't wait for the number.</a:t>
            </a:r>
            <a:endParaRPr lang="en-US" sz="1250" dirty="0"/>
          </a:p>
        </p:txBody>
      </p:sp>
      <p:sp>
        <p:nvSpPr>
          <p:cNvPr id="8" name="Text 4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2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E24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5A6E8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22960" y="1554480"/>
            <a:ext cx="31089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9FC1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2000" dirty="0"/>
          </a:p>
        </p:txBody>
      </p:sp>
      <p:sp>
        <p:nvSpPr>
          <p:cNvPr id="4" name="Text 2"/>
          <p:cNvSpPr/>
          <p:nvPr/>
        </p:nvSpPr>
        <p:spPr>
          <a:xfrm>
            <a:off x="4023360" y="1920240"/>
            <a:ext cx="74980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ABCDE Approach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4023360" y="3063240"/>
            <a:ext cx="7223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7CCD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structured method for every sick patient: assess in order of what kills first, treat what you find, then reassess from A.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10424160" y="640080"/>
            <a:ext cx="868680" cy="868680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7" name="Image 0" descr="/home/claude/campaign/icons/stethoscope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0017" y="865937"/>
            <a:ext cx="416966" cy="41696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2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4" name="Image 0" descr="/home/claude/campaign/icons/lungs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310896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KILLS IN MINUTES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207008" y="54864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— Airway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457200" y="1417320"/>
            <a:ext cx="5486400" cy="4480560"/>
          </a:xfrm>
          <a:prstGeom prst="roundRect">
            <a:avLst>
              <a:gd name="adj" fmla="val 1837"/>
            </a:avLst>
          </a:prstGeom>
          <a:solidFill>
            <a:srgbClr val="F4F5F7"/>
          </a:solidFill>
          <a:ln/>
        </p:spPr>
      </p:sp>
      <p:sp>
        <p:nvSpPr>
          <p:cNvPr id="8" name="Text 5"/>
          <p:cNvSpPr/>
          <p:nvPr/>
        </p:nvSpPr>
        <p:spPr>
          <a:xfrm>
            <a:off x="731520" y="16002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731520" y="2011680"/>
            <a:ext cx="493776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8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Talking normally? Airway is open — move on.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Listen:</a:t>
            </a:r>
            <a:endParaRPr lang="en-US" sz="13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Stridor (obstruction above larynx) • gurgling (fluid) • snoring (tongue) • hoarseness (laryngeal swelling) • silence in an unconscious patient — the most dangerous sound.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Look: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See-saw chest/abdominal movement, use of neck muscles, cyanosis, foreign body or vomit in the mouth, swelling of lips/tongue (anaphylaxis?).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6217920" y="1417320"/>
            <a:ext cx="5513832" cy="4480560"/>
          </a:xfrm>
          <a:prstGeom prst="roundRect">
            <a:avLst>
              <a:gd name="adj" fmla="val 1837"/>
            </a:avLst>
          </a:prstGeom>
          <a:solidFill>
            <a:srgbClr val="FCF1E4"/>
          </a:solidFill>
          <a:ln/>
        </p:spPr>
      </p:sp>
      <p:sp>
        <p:nvSpPr>
          <p:cNvPr id="11" name="Text 8"/>
          <p:cNvSpPr/>
          <p:nvPr/>
        </p:nvSpPr>
        <p:spPr>
          <a:xfrm>
            <a:off x="6492240" y="16002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 AS YOU FIND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6492240" y="2011680"/>
            <a:ext cx="493776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Open:</a:t>
            </a:r>
            <a:pPr indent="0" marL="0">
              <a:spcAft>
                <a:spcPts val="7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head-tilt chin-lift; jaw thrust if trauma suspected.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Clear:</a:t>
            </a:r>
            <a:pPr indent="0" marL="0">
              <a:spcAft>
                <a:spcPts val="7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suction visible secretions/vomit under direct vision — never blind finger sweeps.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Adjuncts:</a:t>
            </a:r>
            <a:pPr indent="0" marL="0">
              <a:spcAft>
                <a:spcPts val="7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OPA if unconscious with no gag; NPA if semi-conscious (not in base-of-skull injury).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Oxygen:</a:t>
            </a:r>
            <a:pPr indent="0" marL="0">
              <a:spcAft>
                <a:spcPts val="7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15 L/min non-rebreather for any airway concern.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Choking:</a:t>
            </a:r>
            <a:pPr indent="0" marL="0"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severe obstruction → 5 back blows + 5 abdominal thrusts (AHA 2025); unresponsive → CPR.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2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469880" y="146304"/>
            <a:ext cx="15727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spc="200" kern="0" dirty="0">
                <a:solidFill>
                  <a:srgbClr val="AAB4C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LIMA PULSE</a:t>
            </a:r>
            <a:endParaRPr lang="en-US" sz="1000" dirty="0"/>
          </a:p>
        </p:txBody>
      </p:sp>
      <p:sp>
        <p:nvSpPr>
          <p:cNvPr id="3" name="Shape 1"/>
          <p:cNvSpPr/>
          <p:nvPr/>
        </p:nvSpPr>
        <p:spPr>
          <a:xfrm>
            <a:off x="457200" y="384048"/>
            <a:ext cx="566928" cy="566928"/>
          </a:xfrm>
          <a:prstGeom prst="ellipse">
            <a:avLst/>
          </a:prstGeom>
          <a:solidFill>
            <a:srgbClr val="B45309"/>
          </a:solidFill>
          <a:ln/>
        </p:spPr>
      </p:sp>
      <p:pic>
        <p:nvPicPr>
          <p:cNvPr id="4" name="Image 0" descr="/home/claude/campaign/icons/lungs_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4601" y="531449"/>
            <a:ext cx="272125" cy="27212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07008" y="310896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KILLS IN MINUTES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207008" y="54864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F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 — Breathing</a:t>
            </a:r>
            <a:endParaRPr lang="en-US" sz="2600" dirty="0"/>
          </a:p>
        </p:txBody>
      </p:sp>
      <p:sp>
        <p:nvSpPr>
          <p:cNvPr id="7" name="Shape 4"/>
          <p:cNvSpPr/>
          <p:nvPr/>
        </p:nvSpPr>
        <p:spPr>
          <a:xfrm>
            <a:off x="457200" y="1417320"/>
            <a:ext cx="5486400" cy="4480560"/>
          </a:xfrm>
          <a:prstGeom prst="roundRect">
            <a:avLst>
              <a:gd name="adj" fmla="val 1837"/>
            </a:avLst>
          </a:prstGeom>
          <a:solidFill>
            <a:srgbClr val="F4F5F7"/>
          </a:solidFill>
          <a:ln/>
        </p:spPr>
      </p:sp>
      <p:sp>
        <p:nvSpPr>
          <p:cNvPr id="8" name="Text 5"/>
          <p:cNvSpPr/>
          <p:nvPr/>
        </p:nvSpPr>
        <p:spPr>
          <a:xfrm>
            <a:off x="731520" y="16002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ASSESS — count, look, listen, measure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731520" y="2011680"/>
            <a:ext cx="493776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Respiratory rate</a:t>
            </a:r>
            <a:pPr indent="0" marL="0">
              <a:spcAft>
                <a:spcPts val="7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count a full 30–60 s; the earliest and most neglected warning sign. Normal 12–20.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SpO₂</a:t>
            </a:r>
            <a:pPr indent="0" marL="0">
              <a:spcAft>
                <a:spcPts val="7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target 94–98% (88–92% in known CO₂-retaining COPD).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 of breathing</a:t>
            </a:r>
            <a:pPr indent="0" marL="0">
              <a:spcAft>
                <a:spcPts val="7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accessory muscles, speaking in words vs sentences, tripod position, exhaustion.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Chest</a:t>
            </a:r>
            <a:pPr indent="0" marL="0"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symmetry, air entry both sides, wheeze, crackles, silent areas; percussion if effusion/pneumothorax suspected; tracheal position.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6217920" y="1417320"/>
            <a:ext cx="5513832" cy="4480560"/>
          </a:xfrm>
          <a:prstGeom prst="roundRect">
            <a:avLst>
              <a:gd name="adj" fmla="val 1837"/>
            </a:avLst>
          </a:prstGeom>
          <a:solidFill>
            <a:srgbClr val="FCF1E4"/>
          </a:solidFill>
          <a:ln/>
        </p:spPr>
      </p:sp>
      <p:sp>
        <p:nvSpPr>
          <p:cNvPr id="11" name="Text 8"/>
          <p:cNvSpPr/>
          <p:nvPr/>
        </p:nvSpPr>
        <p:spPr>
          <a:xfrm>
            <a:off x="6492240" y="16002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4530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TREAT AS YOU FIND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6492240" y="2011680"/>
            <a:ext cx="4937760" cy="3749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Position:</a:t>
            </a:r>
            <a:pPr indent="0" marL="0">
              <a:spcAft>
                <a:spcPts val="7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sit the breathless patient up.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Oxygen:</a:t>
            </a:r>
            <a:pPr indent="0" marL="0">
              <a:spcAft>
                <a:spcPts val="7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15 L/min non-rebreather if hypoxic or shocked; titrate once stable.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Bronchospasm:</a:t>
            </a:r>
            <a:pPr indent="0" marL="0">
              <a:spcAft>
                <a:spcPts val="7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salbutamol 5 mg nebulised (repeat back-to-back if severe) ± ipratropium; steroids early.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Inadequate breathing:</a:t>
            </a:r>
            <a:pPr indent="0" marL="0">
              <a:spcAft>
                <a:spcPts val="700"/>
              </a:spcAft>
              <a:buNone/>
            </a:pPr>
            <a:r>
              <a:rPr lang="en-US" sz="1300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RR &lt;8, poor effort, falling conscious level → assist with BVM + oxygen and call for help.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3D445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Reassess after every intervention.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457200" y="651052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Emergency Care Readiness Campaign  •  Day 2</a:t>
            </a:r>
            <a:endParaRPr lang="en-US" sz="900" dirty="0"/>
          </a:p>
        </p:txBody>
      </p:sp>
      <p:sp>
        <p:nvSpPr>
          <p:cNvPr id="14" name="Text 11"/>
          <p:cNvSpPr/>
          <p:nvPr/>
        </p:nvSpPr>
        <p:spPr>
          <a:xfrm>
            <a:off x="11457432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708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Day 2 — Recognise Before Collapse</dc:subject>
  <dc:creator>LIMA PULSE — Emergency Care Readiness Programme</dc:creator>
  <cp:lastModifiedBy>LIMA PULSE — Emergency Care Readiness Programme</cp:lastModifiedBy>
  <cp:revision>1</cp:revision>
  <dcterms:created xsi:type="dcterms:W3CDTF">2026-08-02T23:21:54Z</dcterms:created>
  <dcterms:modified xsi:type="dcterms:W3CDTF">2026-08-02T23:21:54Z</dcterms:modified>
</cp:coreProperties>
</file>