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1.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lineChart>
        <c:varyColors val="0"/>
        <c:ser>
          <c:idx val="0"/>
          <c:order val="0"/>
          <c:tx>
            <c:strRef>
              <c:f>Sheet1!$B$1</c:f>
              <c:strCache>
                <c:ptCount val="1"/>
                <c:pt idx="0">
                  <c:v>Survival (%)</c:v>
                </c:pt>
              </c:strCache>
            </c:strRef>
          </c:tx>
          <c:spPr>
            <a:solidFill>
              <a:srgbClr val="6FD3E8"/>
            </a:solidFill>
            <a:ln w="38100" cap="flat">
              <a:solidFill>
                <a:srgbClr val="6FD3E8"/>
              </a:solidFill>
              <a:prstDash val="solid"/>
              <a:round/>
            </a:ln>
            <a:effectLst/>
          </c:spPr>
          <c:invertIfNegative val="0"/>
          <c:dLbls>
            <c:numFmt formatCode="0&quot;%&quot;" sourceLinked="0"/>
            <c:txPr>
              <a:bodyPr/>
              <a:lstStyle/>
              <a:p>
                <a:pPr>
                  <a:defRPr b="0" i="0" strike="noStrike" sz="1000" u="none">
                    <a:solidFill>
                      <a:srgbClr val="AFC7D6"/>
                    </a:solidFill>
                    <a:latin typeface="Calibri"/>
                  </a:defRPr>
                </a:pPr>
              </a:p>
            </c:txPr>
            <c:dLblPos val="t"/>
            <c:showLegendKey val="0"/>
            <c:showVal val="1"/>
            <c:showCatName val="0"/>
            <c:showSerName val="0"/>
            <c:showPercent val="0"/>
            <c:showBubbleSize val="0"/>
            <c:showLeaderLines val="0"/>
          </c:dLbls>
          <c:marker>
            <c:symbol val="circle"/>
            <c:size val="6"/>
            <c:spPr>
              <a:solidFill>
                <a:srgbClr val="6FD3E8"/>
              </a:solidFill>
              <a:ln w="9525" cap="flat">
                <a:solidFill>
                  <a:srgbClr val="6FD3E8"/>
                </a:solidFill>
                <a:prstDash val="solid"/>
                <a:round/>
              </a:ln>
              <a:effectLst/>
            </c:spPr>
          </c:marker>
          <c:cat>
            <c:multiLvlStrRef>
              <c:f>Sheet1!$A$2:$A$11</c:f>
              <c:multiLvlStrCache>
                <c:ptCount val="10"/>
                <c:lvl>
                  <c:pt idx="0">
                    <c:v>1</c:v>
                  </c:pt>
                  <c:pt idx="1">
                    <c:v>2</c:v>
                  </c:pt>
                  <c:pt idx="2">
                    <c:v>3</c:v>
                  </c:pt>
                  <c:pt idx="3">
                    <c:v>4</c:v>
                  </c:pt>
                  <c:pt idx="4">
                    <c:v>5</c:v>
                  </c:pt>
                  <c:pt idx="5">
                    <c:v>6</c:v>
                  </c:pt>
                  <c:pt idx="6">
                    <c:v>7</c:v>
                  </c:pt>
                  <c:pt idx="7">
                    <c:v>8</c:v>
                  </c:pt>
                  <c:pt idx="8">
                    <c:v>9</c:v>
                  </c:pt>
                  <c:pt idx="9">
                    <c:v>10</c:v>
                  </c:pt>
                </c:lvl>
              </c:multiLvlStrCache>
            </c:multiLvlStrRef>
          </c:cat>
          <c:val>
            <c:numRef>
              <c:f>Sheet1!$B$2:$B$11</c:f>
              <c:numCache>
                <c:formatCode>General</c:formatCode>
                <c:ptCount val="10"/>
                <c:pt idx="0">
                  <c:v>74</c:v>
                </c:pt>
                <c:pt idx="1">
                  <c:v>66</c:v>
                </c:pt>
                <c:pt idx="2">
                  <c:v>59</c:v>
                </c:pt>
                <c:pt idx="3">
                  <c:v>51</c:v>
                </c:pt>
                <c:pt idx="4">
                  <c:v>44</c:v>
                </c:pt>
                <c:pt idx="5">
                  <c:v>37</c:v>
                </c:pt>
                <c:pt idx="6">
                  <c:v>30</c:v>
                </c:pt>
                <c:pt idx="7">
                  <c:v>24</c:v>
                </c:pt>
                <c:pt idx="8">
                  <c:v>17</c:v>
                </c:pt>
                <c:pt idx="9">
                  <c:v>10</c:v>
                </c:pt>
              </c:numCache>
            </c:numRef>
          </c:val>
          <c:smooth val="0"/>
        </c:ser>
        <c:dLbls>
          <c:numFmt formatCode="0&quot;%&quot;" sourceLinked="0"/>
          <c:txPr>
            <a:bodyPr/>
            <a:lstStyle/>
            <a:p>
              <a:pPr>
                <a:defRPr b="0" i="0" strike="noStrike" sz="1000" u="none">
                  <a:solidFill>
                    <a:srgbClr val="AFC7D6"/>
                  </a:solidFill>
                  <a:latin typeface="Calibri"/>
                </a:defRPr>
              </a:pPr>
            </a:p>
          </c:txPr>
          <c:dLblPos val="t"/>
          <c:showLegendKey val="0"/>
          <c:showVal val="1"/>
          <c:showCatName val="0"/>
          <c:showSerName val="0"/>
          <c:showPercent val="0"/>
          <c:showBubbleSize val="0"/>
          <c:showLeaderLines val="0"/>
        </c:dLbls>
        <c:marker val="1"/>
        <c:axId val="2094734554"/>
        <c:axId val="2094734552"/>
        <c:axId val="2094734556"/>
      </c:lineChart>
      <c:catAx>
        <c:axId val="2094734554"/>
        <c:scaling>
          <c:orientation val="minMax"/>
        </c:scaling>
        <c:delete val="0"/>
        <c:axPos val="b"/>
        <c:title>
          <c:tx>
            <c:rich>
              <a:bodyPr/>
              <a:lstStyle/>
              <a:p>
                <a:pPr>
                  <a:defRPr sz="1100" b="0" i="0" u="none" strike="noStrike">
                    <a:solidFill>
                      <a:srgbClr val="5E7A8C"/>
                    </a:solidFill>
                    <a:latin typeface="Calibri"/>
                  </a:defRPr>
                </a:pPr>
                <a:r>
                  <a:rPr sz="1100" b="0" i="0" u="none" strike="noStrike">
                    <a:solidFill>
                      <a:srgbClr val="5E7A8C"/>
                    </a:solidFill>
                    <a:latin typeface="Calibri"/>
                  </a:rPr>
                  <a:t>Minutes from collapse to first shock</a:t>
                </a:r>
              </a:p>
            </c:rich>
          </c:tx>
          <c:layout/>
          <c:overlay val="0"/>
        </c:title>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7E9AAC"/>
                </a:solidFill>
                <a:latin typeface="Calibri"/>
              </a:defRPr>
            </a:pPr>
            <a:endParaRPr lang="en-US"/>
          </a:p>
        </c:txPr>
        <c:crossAx val="2094734552"/>
        <c:crosses val="autoZero"/>
        <c:auto val="1"/>
        <c:lblAlgn val="ctr"/>
        <c:noMultiLvlLbl val="1"/>
      </c:catAx>
      <c:valAx>
        <c:axId val="2094734552"/>
        <c:scaling>
          <c:orientation val="minMax"/>
          <c:max val="80"/>
          <c:min val="0"/>
        </c:scaling>
        <c:delete val="0"/>
        <c:axPos val="l"/>
        <c:majorGridlines>
          <c:spPr>
            <a:ln w="12700" cap="flat">
              <a:solidFill>
                <a:srgbClr val="1E456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100" b="0" i="0" u="none" strike="noStrike">
                <a:solidFill>
                  <a:srgbClr val="7E9AAC"/>
                </a:solidFill>
                <a:latin typeface="Calibri"/>
              </a:defRPr>
            </a:pPr>
            <a:endParaRPr lang="en-US"/>
          </a:p>
        </c:txPr>
        <c:crossAx val="2094734554"/>
        <c:crosses val="autoZero"/>
        <c:crossBetween val="between"/>
        <c:majorUnit val="20"/>
      </c:valAx>
      <c:spPr>
        <a:solidFill>
          <a:srgbClr val="0D2033">
            <a:alpha val="30000"/>
          </a:srgbClr>
        </a:solid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over-claim the numbers. The shape of the curve is the teaching point, not any single value.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room say the safety sequence out loud together. It has to be muscle memory, not a poster.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the actual pads out of the packet for this slide. Point at the diagram printed on the pad itself.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give bicarbonate, calcium, magnesium or steroids routinely — only for a specific indication found in the Hs &amp; 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Pre-empt the anxiety: nothing they already know how to do has been taken away.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roles, one leader, closed-loop communication. This section is what the afternoon simulation is graded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room: who has ever been in a code where two people started compressions at once? Everyone has.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this live: pick two people from the room and make them perform the four steps out loud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PEA is a diagnosis waiting to be made. This list is where the save actually lives.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explicit about scope. Staff freeze when they think they are expected to do ICU-level care with PHC equipment.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week. Emphasise that every day ends in an audit, and that the audit is repeated at an unannounced mock code weeks later. Training that is not re-measured decays.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the audit is not a test of individuals, it is a test of the system. But everyone still passes the CPR station individually.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pointing at the quiz: the same twenty questions they answered this morning, now answered again.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out the quiz link. Remind everyone to keep their pre-class score — they need it for the comparison.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these out. Tell the group the post-class quiz maps directly onto these six objectives.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tone. Recognition IS the intervention — it is not the prelude 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point hard: links 2, 3 and 4 belong to the people sitting here. Links 1, 5 and 6 are shared with Day 2 and Day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Demonstrate an agonal gasp out loud. It is the single most useful ten seconds of the 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five steps in order, then point at the four numbers and say: these four are audited this afternoon.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metronome from the web version of this lecture here — let the room hear 110/min before they touch a manikin.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Everything in this section exists to protect one number: minutes to first shock.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chart" Target="/ppt/charts/chart1.xml"/><Relationship Id="rId1" Type="http://schemas.openxmlformats.org/officeDocument/2006/relationships/image" Target="../media/Slide-10-image-1.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Slide-19-image-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Slide-20-image-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Slide-21-image-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Slide-22-image-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566928" y="786384"/>
            <a:ext cx="9144000" cy="274320"/>
          </a:xfrm>
          <a:prstGeom prst="rect">
            <a:avLst/>
          </a:prstGeom>
          <a:noFill/>
          <a:ln/>
        </p:spPr>
        <p:txBody>
          <a:bodyPr wrap="square" lIns="0" tIns="0" rIns="0" bIns="0" rtlCol="0" anchor="ctr"/>
          <a:lstStyle/>
          <a:p>
            <a:pPr indent="0" marL="0">
              <a:buNone/>
            </a:pPr>
            <a:r>
              <a:rPr lang="en-US" sz="1200" b="1" spc="400" kern="0" dirty="0">
                <a:solidFill>
                  <a:srgbClr val="6FD3E8"/>
                </a:solidFill>
                <a:latin typeface="Arial" pitchFamily="34" charset="0"/>
                <a:ea typeface="Arial" pitchFamily="34" charset="-122"/>
                <a:cs typeface="Arial" pitchFamily="34" charset="-120"/>
              </a:rPr>
              <a:t>EMERGENCY CARE READINESS PROGRAMME</a:t>
            </a:r>
            <a:endParaRPr lang="en-US" sz="1200" dirty="0"/>
          </a:p>
        </p:txBody>
      </p:sp>
      <p:sp>
        <p:nvSpPr>
          <p:cNvPr id="3" name="Shape 1"/>
          <p:cNvSpPr/>
          <p:nvPr/>
        </p:nvSpPr>
        <p:spPr>
          <a:xfrm>
            <a:off x="566928" y="1298448"/>
            <a:ext cx="475488" cy="475488"/>
          </a:xfrm>
          <a:prstGeom prst="ellipse">
            <a:avLst/>
          </a:prstGeom>
          <a:solidFill>
            <a:srgbClr val="C9334D"/>
          </a:solidFill>
          <a:ln/>
        </p:spPr>
      </p:sp>
      <p:sp>
        <p:nvSpPr>
          <p:cNvPr id="4" name="Text 2"/>
          <p:cNvSpPr/>
          <p:nvPr/>
        </p:nvSpPr>
        <p:spPr>
          <a:xfrm>
            <a:off x="566928" y="1298448"/>
            <a:ext cx="475488" cy="475488"/>
          </a:xfrm>
          <a:prstGeom prst="rect">
            <a:avLst/>
          </a:prstGeom>
          <a:noFill/>
          <a:ln/>
        </p:spPr>
        <p:txBody>
          <a:bodyPr wrap="square" lIns="0" tIns="0" rIns="0" bIns="0" rtlCol="0" anchor="ctr"/>
          <a:lstStyle/>
          <a:p>
            <a:pPr algn="ctr" indent="0" marL="0">
              <a:buNone/>
            </a:pPr>
            <a:r>
              <a:rPr lang="en-US" sz="1700" b="1" dirty="0">
                <a:solidFill>
                  <a:srgbClr val="FFFFFF"/>
                </a:solidFill>
                <a:latin typeface="Arial" pitchFamily="34" charset="0"/>
                <a:ea typeface="Arial" pitchFamily="34" charset="-122"/>
                <a:cs typeface="Arial" pitchFamily="34" charset="-120"/>
              </a:rPr>
              <a:t>1</a:t>
            </a:r>
            <a:endParaRPr lang="en-US" sz="1700" dirty="0"/>
          </a:p>
        </p:txBody>
      </p:sp>
      <p:sp>
        <p:nvSpPr>
          <p:cNvPr id="5" name="Text 3"/>
          <p:cNvSpPr/>
          <p:nvPr/>
        </p:nvSpPr>
        <p:spPr>
          <a:xfrm>
            <a:off x="1188720" y="1298448"/>
            <a:ext cx="5486400" cy="475488"/>
          </a:xfrm>
          <a:prstGeom prst="rect">
            <a:avLst/>
          </a:prstGeom>
          <a:noFill/>
          <a:ln/>
        </p:spPr>
        <p:txBody>
          <a:bodyPr wrap="square" lIns="0" tIns="0" rIns="0" bIns="0" rtlCol="0" anchor="ctr"/>
          <a:lstStyle/>
          <a:p>
            <a:pPr indent="0" marL="0">
              <a:buNone/>
            </a:pPr>
            <a:r>
              <a:rPr lang="en-US" sz="1200" b="1" spc="300" kern="0" dirty="0">
                <a:solidFill>
                  <a:srgbClr val="E04A63"/>
                </a:solidFill>
                <a:latin typeface="Arial" pitchFamily="34" charset="0"/>
                <a:ea typeface="Arial" pitchFamily="34" charset="-122"/>
                <a:cs typeface="Arial" pitchFamily="34" charset="-120"/>
              </a:rPr>
              <a:t>DAY 1  ·  CODE BLUE READY</a:t>
            </a:r>
            <a:endParaRPr lang="en-US" sz="1200" dirty="0"/>
          </a:p>
        </p:txBody>
      </p:sp>
      <p:sp>
        <p:nvSpPr>
          <p:cNvPr id="6" name="Text 4"/>
          <p:cNvSpPr/>
          <p:nvPr/>
        </p:nvSpPr>
        <p:spPr>
          <a:xfrm>
            <a:off x="566928" y="1965960"/>
            <a:ext cx="10515600" cy="1737360"/>
          </a:xfrm>
          <a:prstGeom prst="rect">
            <a:avLst/>
          </a:prstGeom>
          <a:noFill/>
          <a:ln/>
        </p:spPr>
        <p:txBody>
          <a:bodyPr wrap="square" lIns="0" tIns="0" rIns="0" bIns="0" rtlCol="0" anchor="ctr"/>
          <a:lstStyle/>
          <a:p>
            <a:pPr indent="0" marL="0">
              <a:lnSpc>
                <a:spcPts val="6000"/>
              </a:lnSpc>
              <a:buNone/>
            </a:pPr>
            <a:r>
              <a:rPr lang="en-US" sz="5300" b="1" dirty="0">
                <a:solidFill>
                  <a:srgbClr val="FFFFFF"/>
                </a:solidFill>
                <a:latin typeface="Arial" pitchFamily="34" charset="0"/>
                <a:ea typeface="Arial" pitchFamily="34" charset="-122"/>
                <a:cs typeface="Arial" pitchFamily="34" charset="-120"/>
              </a:rPr>
              <a:t>When the heart stops,
</a:t>
            </a:r>
            <a:pPr indent="0" marL="0">
              <a:lnSpc>
                <a:spcPts val="6000"/>
              </a:lnSpc>
              <a:buNone/>
            </a:pPr>
            <a:r>
              <a:rPr lang="en-US" sz="5300" b="1" dirty="0">
                <a:solidFill>
                  <a:srgbClr val="E04A63"/>
                </a:solidFill>
                <a:latin typeface="Arial" pitchFamily="34" charset="0"/>
                <a:ea typeface="Arial" pitchFamily="34" charset="-122"/>
                <a:cs typeface="Arial" pitchFamily="34" charset="-120"/>
              </a:rPr>
              <a:t>the team starts.</a:t>
            </a:r>
            <a:endParaRPr lang="en-US" sz="5300" dirty="0"/>
          </a:p>
        </p:txBody>
      </p:sp>
      <p:sp>
        <p:nvSpPr>
          <p:cNvPr id="7" name="Text 5"/>
          <p:cNvSpPr/>
          <p:nvPr/>
        </p:nvSpPr>
        <p:spPr>
          <a:xfrm>
            <a:off x="566928" y="3822192"/>
            <a:ext cx="8778240" cy="777240"/>
          </a:xfrm>
          <a:prstGeom prst="rect">
            <a:avLst/>
          </a:prstGeom>
          <a:noFill/>
          <a:ln/>
        </p:spPr>
        <p:txBody>
          <a:bodyPr wrap="square" lIns="0" tIns="0" rIns="0" bIns="0" rtlCol="0" anchor="t"/>
          <a:lstStyle/>
          <a:p>
            <a:pPr indent="0" marL="0">
              <a:lnSpc>
                <a:spcPts val="2200"/>
              </a:lnSpc>
              <a:buNone/>
            </a:pPr>
            <a:r>
              <a:rPr lang="en-US" sz="1450" dirty="0">
                <a:solidFill>
                  <a:srgbClr val="AFC7D6"/>
                </a:solidFill>
                <a:latin typeface="Calibri" pitchFamily="34" charset="0"/>
                <a:ea typeface="Calibri" pitchFamily="34" charset="-122"/>
                <a:cs typeface="Calibri" pitchFamily="34" charset="-120"/>
              </a:rPr>
              <a:t>High-quality CPR, safe defibrillation, and a code team that knows exactly who does what.</a:t>
            </a:r>
            <a:endParaRPr lang="en-US" sz="1450" dirty="0"/>
          </a:p>
          <a:p>
            <a:pPr indent="0" marL="0">
              <a:lnSpc>
                <a:spcPts val="2200"/>
              </a:lnSpc>
              <a:buNone/>
            </a:pPr>
            <a:r>
              <a:rPr lang="en-US" sz="1450" dirty="0">
                <a:solidFill>
                  <a:srgbClr val="AFC7D6"/>
                </a:solidFill>
                <a:latin typeface="Calibri" pitchFamily="34" charset="0"/>
                <a:ea typeface="Calibri" pitchFamily="34" charset="-122"/>
                <a:cs typeface="Calibri" pitchFamily="34" charset="-120"/>
              </a:rPr>
              <a:t>Aligned with the AHA 2025 Guidelines for CPR &amp; Emergency Cardiovascular Care.</a:t>
            </a:r>
            <a:endParaRPr lang="en-US" sz="1450" dirty="0"/>
          </a:p>
        </p:txBody>
      </p:sp>
      <p:sp>
        <p:nvSpPr>
          <p:cNvPr id="8" name="Shape 6"/>
          <p:cNvSpPr/>
          <p:nvPr/>
        </p:nvSpPr>
        <p:spPr>
          <a:xfrm>
            <a:off x="566928" y="4590288"/>
            <a:ext cx="2604211" cy="329184"/>
          </a:xfrm>
          <a:prstGeom prst="roundRect">
            <a:avLst>
              <a:gd name="adj" fmla="val 50000"/>
            </a:avLst>
          </a:prstGeom>
          <a:solidFill>
            <a:srgbClr val="6FD3E8">
              <a:alpha val="8000"/>
            </a:srgbClr>
          </a:solidFill>
          <a:ln w="12700">
            <a:solidFill>
              <a:srgbClr val="2C6B80"/>
            </a:solidFill>
            <a:prstDash val="solid"/>
          </a:ln>
        </p:spPr>
      </p:sp>
      <p:sp>
        <p:nvSpPr>
          <p:cNvPr id="9" name="Text 7"/>
          <p:cNvSpPr/>
          <p:nvPr/>
        </p:nvSpPr>
        <p:spPr>
          <a:xfrm>
            <a:off x="566928" y="4590288"/>
            <a:ext cx="2604211" cy="329184"/>
          </a:xfrm>
          <a:prstGeom prst="rect">
            <a:avLst/>
          </a:prstGeom>
          <a:noFill/>
          <a:ln/>
        </p:spPr>
        <p:txBody>
          <a:bodyPr wrap="square" lIns="0" tIns="0" rIns="0" bIns="0" rtlCol="0" anchor="ctr"/>
          <a:lstStyle/>
          <a:p>
            <a:pPr algn="ctr" indent="0" marL="0">
              <a:buNone/>
            </a:pPr>
            <a:r>
              <a:rPr lang="en-US" sz="1050" dirty="0">
                <a:solidFill>
                  <a:srgbClr val="AFC7D6"/>
                </a:solidFill>
                <a:latin typeface="Calibri" pitchFamily="34" charset="0"/>
                <a:ea typeface="Calibri" pitchFamily="34" charset="-122"/>
                <a:cs typeface="Calibri" pitchFamily="34" charset="-120"/>
              </a:rPr>
              <a:t>Lima Primary Health Centre</a:t>
            </a:r>
            <a:endParaRPr lang="en-US" sz="1050" dirty="0"/>
          </a:p>
        </p:txBody>
      </p:sp>
      <p:sp>
        <p:nvSpPr>
          <p:cNvPr id="10" name="Shape 8"/>
          <p:cNvSpPr/>
          <p:nvPr/>
        </p:nvSpPr>
        <p:spPr>
          <a:xfrm>
            <a:off x="3317443" y="4590288"/>
            <a:ext cx="2783434" cy="329184"/>
          </a:xfrm>
          <a:prstGeom prst="roundRect">
            <a:avLst>
              <a:gd name="adj" fmla="val 50000"/>
            </a:avLst>
          </a:prstGeom>
          <a:solidFill>
            <a:srgbClr val="6FD3E8">
              <a:alpha val="8000"/>
            </a:srgbClr>
          </a:solidFill>
          <a:ln w="12700">
            <a:solidFill>
              <a:srgbClr val="2C6B80"/>
            </a:solidFill>
            <a:prstDash val="solid"/>
          </a:ln>
        </p:spPr>
      </p:sp>
      <p:sp>
        <p:nvSpPr>
          <p:cNvPr id="11" name="Text 9"/>
          <p:cNvSpPr/>
          <p:nvPr/>
        </p:nvSpPr>
        <p:spPr>
          <a:xfrm>
            <a:off x="3317443" y="4590288"/>
            <a:ext cx="2783434" cy="329184"/>
          </a:xfrm>
          <a:prstGeom prst="rect">
            <a:avLst/>
          </a:prstGeom>
          <a:noFill/>
          <a:ln/>
        </p:spPr>
        <p:txBody>
          <a:bodyPr wrap="square" lIns="0" tIns="0" rIns="0" bIns="0" rtlCol="0" anchor="ctr"/>
          <a:lstStyle/>
          <a:p>
            <a:pPr algn="ctr" indent="0" marL="0">
              <a:buNone/>
            </a:pPr>
            <a:r>
              <a:rPr lang="en-US" sz="1050" dirty="0">
                <a:solidFill>
                  <a:srgbClr val="AFC7D6"/>
                </a:solidFill>
                <a:latin typeface="Calibri" pitchFamily="34" charset="0"/>
                <a:ea typeface="Calibri" pitchFamily="34" charset="-122"/>
                <a:cs typeface="Calibri" pitchFamily="34" charset="-120"/>
              </a:rPr>
              <a:t>Mixed multidisciplinary team</a:t>
            </a:r>
            <a:endParaRPr lang="en-US" sz="1050" dirty="0"/>
          </a:p>
        </p:txBody>
      </p:sp>
      <p:sp>
        <p:nvSpPr>
          <p:cNvPr id="12" name="Shape 10"/>
          <p:cNvSpPr/>
          <p:nvPr/>
        </p:nvSpPr>
        <p:spPr>
          <a:xfrm>
            <a:off x="6247181" y="4590288"/>
            <a:ext cx="3589934" cy="329184"/>
          </a:xfrm>
          <a:prstGeom prst="roundRect">
            <a:avLst>
              <a:gd name="adj" fmla="val 50000"/>
            </a:avLst>
          </a:prstGeom>
          <a:solidFill>
            <a:srgbClr val="6FD3E8">
              <a:alpha val="8000"/>
            </a:srgbClr>
          </a:solidFill>
          <a:ln w="12700">
            <a:solidFill>
              <a:srgbClr val="2C6B80"/>
            </a:solidFill>
            <a:prstDash val="solid"/>
          </a:ln>
        </p:spPr>
      </p:sp>
      <p:sp>
        <p:nvSpPr>
          <p:cNvPr id="13" name="Text 11"/>
          <p:cNvSpPr/>
          <p:nvPr/>
        </p:nvSpPr>
        <p:spPr>
          <a:xfrm>
            <a:off x="6247181" y="4590288"/>
            <a:ext cx="3589934" cy="329184"/>
          </a:xfrm>
          <a:prstGeom prst="rect">
            <a:avLst/>
          </a:prstGeom>
          <a:noFill/>
          <a:ln/>
        </p:spPr>
        <p:txBody>
          <a:bodyPr wrap="square" lIns="0" tIns="0" rIns="0" bIns="0" rtlCol="0" anchor="ctr"/>
          <a:lstStyle/>
          <a:p>
            <a:pPr algn="ctr" indent="0" marL="0">
              <a:buNone/>
            </a:pPr>
            <a:r>
              <a:rPr lang="en-US" sz="1050" dirty="0">
                <a:solidFill>
                  <a:srgbClr val="AFC7D6"/>
                </a:solidFill>
                <a:latin typeface="Calibri" pitchFamily="34" charset="0"/>
                <a:ea typeface="Calibri" pitchFamily="34" charset="-122"/>
                <a:cs typeface="Calibri" pitchFamily="34" charset="-120"/>
              </a:rPr>
              <a:t>Lecture · Skills · Simulation · Audit</a:t>
            </a:r>
            <a:endParaRPr lang="en-US" sz="1050" dirty="0"/>
          </a:p>
        </p:txBody>
      </p:sp>
      <p:sp>
        <p:nvSpPr>
          <p:cNvPr id="14" name="Text 12"/>
          <p:cNvSpPr/>
          <p:nvPr/>
        </p:nvSpPr>
        <p:spPr>
          <a:xfrm>
            <a:off x="566928" y="5989320"/>
            <a:ext cx="8229600" cy="310896"/>
          </a:xfrm>
          <a:prstGeom prst="rect">
            <a:avLst/>
          </a:prstGeom>
          <a:noFill/>
          <a:ln/>
        </p:spPr>
        <p:txBody>
          <a:bodyPr wrap="square" lIns="0" tIns="0" rIns="0" bIns="0" rtlCol="0" anchor="ctr"/>
          <a:lstStyle/>
          <a:p>
            <a:pPr indent="0" marL="0">
              <a:buNone/>
            </a:pPr>
            <a:r>
              <a:rPr lang="en-US" sz="1300" b="1" spc="160" kern="0" dirty="0">
                <a:solidFill>
                  <a:srgbClr val="FFFFFF"/>
                </a:solidFill>
                <a:latin typeface="Arial" pitchFamily="34" charset="0"/>
                <a:ea typeface="Arial" pitchFamily="34" charset="-122"/>
                <a:cs typeface="Arial" pitchFamily="34" charset="-120"/>
              </a:rPr>
              <a:t>STRONGER FIRST RESPONSE.  </a:t>
            </a:r>
            <a:pPr indent="0" marL="0">
              <a:buNone/>
            </a:pPr>
            <a:r>
              <a:rPr lang="en-US" sz="1300" b="1" spc="160" kern="0" dirty="0">
                <a:solidFill>
                  <a:srgbClr val="6FD3E8"/>
                </a:solidFill>
                <a:latin typeface="Arial" pitchFamily="34" charset="0"/>
                <a:ea typeface="Arial" pitchFamily="34" charset="-122"/>
                <a:cs typeface="Arial" pitchFamily="34" charset="-120"/>
              </a:rPr>
              <a:t>SAFER NEXT STEP.</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WHY MINUTES MATTER</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Survival falls with every minute of delay</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10</a:t>
            </a:r>
            <a:endParaRPr lang="en-US" sz="950" dirty="0"/>
          </a:p>
        </p:txBody>
      </p:sp>
      <p:graphicFrame>
        <p:nvGraphicFramePr>
          <p:cNvPr id="7" name="Chart 0" descr=""/>
          <p:cNvGraphicFramePr/>
          <p:nvPr/>
        </p:nvGraphicFramePr>
        <p:xfrm>
          <a:off x="566928" y="1700784"/>
          <a:ext cx="7315200" cy="3822192"/>
        </p:xfrm>
        <a:graphic xmlns:a="http://schemas.openxmlformats.org/drawingml/2006/main">
          <a:graphicData uri="http://schemas.openxmlformats.org/drawingml/2006/chart">
            <c:chart xmlns:c="http://schemas.openxmlformats.org/drawingml/2006/chart" r:id="rId2"/>
          </a:graphicData>
        </a:graphic>
      </p:graphicFrame>
      <p:sp>
        <p:nvSpPr>
          <p:cNvPr id="8" name="Shape 5"/>
          <p:cNvSpPr/>
          <p:nvPr/>
        </p:nvSpPr>
        <p:spPr>
          <a:xfrm>
            <a:off x="8138160" y="1700784"/>
            <a:ext cx="3486607" cy="1572768"/>
          </a:xfrm>
          <a:prstGeom prst="roundRect">
            <a:avLst>
              <a:gd name="adj" fmla="val 5814"/>
            </a:avLst>
          </a:prstGeom>
          <a:solidFill>
            <a:srgbClr val="22B455">
              <a:alpha val="16000"/>
            </a:srgbClr>
          </a:solidFill>
          <a:ln w="12700">
            <a:solidFill>
              <a:srgbClr val="1E4560"/>
            </a:solidFill>
            <a:prstDash val="solid"/>
          </a:ln>
        </p:spPr>
      </p:sp>
      <p:sp>
        <p:nvSpPr>
          <p:cNvPr id="9" name="Text 6"/>
          <p:cNvSpPr/>
          <p:nvPr/>
        </p:nvSpPr>
        <p:spPr>
          <a:xfrm>
            <a:off x="8321040" y="1847088"/>
            <a:ext cx="3120847" cy="566928"/>
          </a:xfrm>
          <a:prstGeom prst="rect">
            <a:avLst/>
          </a:prstGeom>
          <a:noFill/>
          <a:ln/>
        </p:spPr>
        <p:txBody>
          <a:bodyPr wrap="square" lIns="0" tIns="0" rIns="0" bIns="0" rtlCol="0" anchor="ctr"/>
          <a:lstStyle/>
          <a:p>
            <a:pPr algn="ctr" indent="0" marL="0">
              <a:buNone/>
            </a:pPr>
            <a:r>
              <a:rPr lang="en-US" sz="3400" b="1" dirty="0">
                <a:solidFill>
                  <a:srgbClr val="22B455"/>
                </a:solidFill>
                <a:latin typeface="Arial" pitchFamily="34" charset="0"/>
                <a:ea typeface="Arial" pitchFamily="34" charset="-122"/>
                <a:cs typeface="Arial" pitchFamily="34" charset="-120"/>
              </a:rPr>
              <a:t>≤ 3 min</a:t>
            </a:r>
            <a:endParaRPr lang="en-US" sz="3400" dirty="0"/>
          </a:p>
        </p:txBody>
      </p:sp>
      <p:sp>
        <p:nvSpPr>
          <p:cNvPr id="10" name="Text 7"/>
          <p:cNvSpPr/>
          <p:nvPr/>
        </p:nvSpPr>
        <p:spPr>
          <a:xfrm>
            <a:off x="8357616" y="2377440"/>
            <a:ext cx="3047695" cy="768096"/>
          </a:xfrm>
          <a:prstGeom prst="rect">
            <a:avLst/>
          </a:prstGeom>
          <a:noFill/>
          <a:ln/>
        </p:spPr>
        <p:txBody>
          <a:bodyPr wrap="square" lIns="0" tIns="0" rIns="0" bIns="0" rtlCol="0" anchor="t"/>
          <a:lstStyle/>
          <a:p>
            <a:pPr algn="ctr" indent="0" marL="0">
              <a:lnSpc>
                <a:spcPts val="1450"/>
              </a:lnSpc>
              <a:buNone/>
            </a:pPr>
            <a:r>
              <a:rPr lang="en-US" sz="1100" dirty="0">
                <a:solidFill>
                  <a:srgbClr val="AFC7D6"/>
                </a:solidFill>
                <a:latin typeface="Calibri" pitchFamily="34" charset="0"/>
                <a:ea typeface="Calibri" pitchFamily="34" charset="-122"/>
                <a:cs typeface="Calibri" pitchFamily="34" charset="-120"/>
              </a:rPr>
              <a:t>LIMA PULSE target from collapse to first shock</a:t>
            </a:r>
            <a:endParaRPr lang="en-US" sz="1100" dirty="0"/>
          </a:p>
          <a:p>
            <a:pPr algn="ctr" indent="0" marL="0">
              <a:lnSpc>
                <a:spcPts val="1450"/>
              </a:lnSpc>
              <a:buNone/>
            </a:pPr>
            <a:r>
              <a:rPr lang="en-US" sz="1100" dirty="0">
                <a:solidFill>
                  <a:srgbClr val="AFC7D6"/>
                </a:solidFill>
                <a:latin typeface="Calibri" pitchFamily="34" charset="0"/>
                <a:ea typeface="Calibri" pitchFamily="34" charset="-122"/>
                <a:cs typeface="Calibri" pitchFamily="34" charset="-120"/>
              </a:rPr>
              <a:t>(AHA in-hospital benchmark: ≤ 2 min)</a:t>
            </a:r>
            <a:endParaRPr lang="en-US" sz="1100" dirty="0"/>
          </a:p>
        </p:txBody>
      </p:sp>
      <p:sp>
        <p:nvSpPr>
          <p:cNvPr id="11" name="Shape 8"/>
          <p:cNvSpPr/>
          <p:nvPr/>
        </p:nvSpPr>
        <p:spPr>
          <a:xfrm>
            <a:off x="8138160" y="3401568"/>
            <a:ext cx="3486607" cy="2121408"/>
          </a:xfrm>
          <a:prstGeom prst="roundRect">
            <a:avLst>
              <a:gd name="adj" fmla="val 4310"/>
            </a:avLst>
          </a:prstGeom>
          <a:solidFill>
            <a:srgbClr val="12293E">
              <a:alpha val="74000"/>
            </a:srgbClr>
          </a:solidFill>
          <a:ln w="12700">
            <a:solidFill>
              <a:srgbClr val="1E4560"/>
            </a:solidFill>
            <a:prstDash val="solid"/>
          </a:ln>
        </p:spPr>
      </p:sp>
      <p:sp>
        <p:nvSpPr>
          <p:cNvPr id="12" name="Text 9"/>
          <p:cNvSpPr/>
          <p:nvPr/>
        </p:nvSpPr>
        <p:spPr>
          <a:xfrm>
            <a:off x="8375904" y="3566160"/>
            <a:ext cx="3011119" cy="256032"/>
          </a:xfrm>
          <a:prstGeom prst="rect">
            <a:avLst/>
          </a:prstGeom>
          <a:noFill/>
          <a:ln/>
        </p:spPr>
        <p:txBody>
          <a:bodyPr wrap="square" lIns="0" tIns="0" rIns="0" bIns="0" rtlCol="0" anchor="ctr"/>
          <a:lstStyle/>
          <a:p>
            <a:pPr indent="0" marL="0">
              <a:buNone/>
            </a:pPr>
            <a:r>
              <a:rPr lang="en-US" sz="1200" b="1" dirty="0">
                <a:solidFill>
                  <a:srgbClr val="6FD3E8"/>
                </a:solidFill>
                <a:latin typeface="Arial" pitchFamily="34" charset="0"/>
                <a:ea typeface="Arial" pitchFamily="34" charset="-122"/>
                <a:cs typeface="Arial" pitchFamily="34" charset="-120"/>
              </a:rPr>
              <a:t>Read this correctly</a:t>
            </a:r>
            <a:endParaRPr lang="en-US" sz="1200" dirty="0"/>
          </a:p>
        </p:txBody>
      </p:sp>
      <p:sp>
        <p:nvSpPr>
          <p:cNvPr id="13" name="Text 10"/>
          <p:cNvSpPr/>
          <p:nvPr/>
        </p:nvSpPr>
        <p:spPr>
          <a:xfrm>
            <a:off x="8375904" y="3840480"/>
            <a:ext cx="3011119" cy="1536192"/>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An illustrative curve based on the widely cited 7–10% absolute fall in survival per minute without defibrillation. Real figures vary with bystander CPR, witnessed status and rhythm.</a:t>
            </a:r>
            <a:endParaRPr lang="en-US" sz="1050" dirty="0"/>
          </a:p>
          <a:p>
            <a:pPr indent="0" marL="0">
              <a:lnSpc>
                <a:spcPts val="1350"/>
              </a:lnSpc>
              <a:buNone/>
            </a:pPr>
            <a:endParaRPr lang="en-US" sz="1050" dirty="0"/>
          </a:p>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Where CPR is already in progress the decline is roughly halved — which is exactly why compressions never stop while the pads go on.</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SECTION 02</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AED &amp; manual defibrillator — safe use in six steps</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11</a:t>
            </a:r>
            <a:endParaRPr lang="en-US" sz="950" dirty="0"/>
          </a:p>
        </p:txBody>
      </p:sp>
      <p:sp>
        <p:nvSpPr>
          <p:cNvPr id="7" name="Shape 5"/>
          <p:cNvSpPr/>
          <p:nvPr/>
        </p:nvSpPr>
        <p:spPr>
          <a:xfrm>
            <a:off x="566928" y="1755648"/>
            <a:ext cx="3564026" cy="1243584"/>
          </a:xfrm>
          <a:prstGeom prst="roundRect">
            <a:avLst>
              <a:gd name="adj" fmla="val 7353"/>
            </a:avLst>
          </a:prstGeom>
          <a:solidFill>
            <a:srgbClr val="12293E">
              <a:alpha val="74000"/>
            </a:srgbClr>
          </a:solidFill>
          <a:ln w="12700">
            <a:solidFill>
              <a:srgbClr val="1E4560"/>
            </a:solidFill>
            <a:prstDash val="solid"/>
          </a:ln>
        </p:spPr>
      </p:sp>
      <p:sp>
        <p:nvSpPr>
          <p:cNvPr id="8" name="Shape 6"/>
          <p:cNvSpPr/>
          <p:nvPr/>
        </p:nvSpPr>
        <p:spPr>
          <a:xfrm>
            <a:off x="786384" y="1956816"/>
            <a:ext cx="402336" cy="402336"/>
          </a:xfrm>
          <a:prstGeom prst="ellipse">
            <a:avLst/>
          </a:prstGeom>
          <a:solidFill>
            <a:srgbClr val="E04A63">
              <a:alpha val="14000"/>
            </a:srgbClr>
          </a:solidFill>
          <a:ln w="15875">
            <a:solidFill>
              <a:srgbClr val="E04A63"/>
            </a:solidFill>
            <a:prstDash val="solid"/>
          </a:ln>
        </p:spPr>
      </p:sp>
      <p:sp>
        <p:nvSpPr>
          <p:cNvPr id="9" name="Text 7"/>
          <p:cNvSpPr/>
          <p:nvPr/>
        </p:nvSpPr>
        <p:spPr>
          <a:xfrm>
            <a:off x="786384" y="1956816"/>
            <a:ext cx="402336" cy="402336"/>
          </a:xfrm>
          <a:prstGeom prst="rect">
            <a:avLst/>
          </a:prstGeom>
          <a:noFill/>
          <a:ln/>
        </p:spPr>
        <p:txBody>
          <a:bodyPr wrap="square" lIns="0" tIns="0" rIns="0" bIns="0" rtlCol="0" anchor="ctr"/>
          <a:lstStyle/>
          <a:p>
            <a:pPr algn="ctr" indent="0" marL="0">
              <a:buNone/>
            </a:pPr>
            <a:r>
              <a:rPr lang="en-US" sz="1250" b="1" dirty="0">
                <a:solidFill>
                  <a:srgbClr val="E04A63"/>
                </a:solidFill>
                <a:latin typeface="Arial" pitchFamily="34" charset="0"/>
                <a:ea typeface="Arial" pitchFamily="34" charset="-122"/>
                <a:cs typeface="Arial" pitchFamily="34" charset="-120"/>
              </a:rPr>
              <a:t>1</a:t>
            </a:r>
            <a:endParaRPr lang="en-US" sz="1250" dirty="0"/>
          </a:p>
        </p:txBody>
      </p:sp>
      <p:sp>
        <p:nvSpPr>
          <p:cNvPr id="10" name="Text 8"/>
          <p:cNvSpPr/>
          <p:nvPr/>
        </p:nvSpPr>
        <p:spPr>
          <a:xfrm>
            <a:off x="1298448" y="1938528"/>
            <a:ext cx="2594762" cy="27432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Power on</a:t>
            </a:r>
            <a:endParaRPr lang="en-US" sz="1300" dirty="0"/>
          </a:p>
        </p:txBody>
      </p:sp>
      <p:sp>
        <p:nvSpPr>
          <p:cNvPr id="11" name="Text 9"/>
          <p:cNvSpPr/>
          <p:nvPr/>
        </p:nvSpPr>
        <p:spPr>
          <a:xfrm>
            <a:off x="841248" y="2432304"/>
            <a:ext cx="3015386" cy="49377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Open the lid or press ON. The device talks — do what it says, in the order it says it.</a:t>
            </a:r>
            <a:endParaRPr lang="en-US" sz="1050" dirty="0"/>
          </a:p>
        </p:txBody>
      </p:sp>
      <p:sp>
        <p:nvSpPr>
          <p:cNvPr id="12" name="Shape 10"/>
          <p:cNvSpPr/>
          <p:nvPr/>
        </p:nvSpPr>
        <p:spPr>
          <a:xfrm>
            <a:off x="4313834" y="1755648"/>
            <a:ext cx="3564026" cy="1243584"/>
          </a:xfrm>
          <a:prstGeom prst="roundRect">
            <a:avLst>
              <a:gd name="adj" fmla="val 7353"/>
            </a:avLst>
          </a:prstGeom>
          <a:solidFill>
            <a:srgbClr val="12293E">
              <a:alpha val="74000"/>
            </a:srgbClr>
          </a:solidFill>
          <a:ln w="12700">
            <a:solidFill>
              <a:srgbClr val="1E4560"/>
            </a:solidFill>
            <a:prstDash val="solid"/>
          </a:ln>
        </p:spPr>
      </p:sp>
      <p:sp>
        <p:nvSpPr>
          <p:cNvPr id="13" name="Shape 11"/>
          <p:cNvSpPr/>
          <p:nvPr/>
        </p:nvSpPr>
        <p:spPr>
          <a:xfrm>
            <a:off x="4533290" y="1956816"/>
            <a:ext cx="402336" cy="402336"/>
          </a:xfrm>
          <a:prstGeom prst="ellipse">
            <a:avLst/>
          </a:prstGeom>
          <a:solidFill>
            <a:srgbClr val="E04A63">
              <a:alpha val="14000"/>
            </a:srgbClr>
          </a:solidFill>
          <a:ln w="15875">
            <a:solidFill>
              <a:srgbClr val="E04A63"/>
            </a:solidFill>
            <a:prstDash val="solid"/>
          </a:ln>
        </p:spPr>
      </p:sp>
      <p:sp>
        <p:nvSpPr>
          <p:cNvPr id="14" name="Text 12"/>
          <p:cNvSpPr/>
          <p:nvPr/>
        </p:nvSpPr>
        <p:spPr>
          <a:xfrm>
            <a:off x="4533290" y="1956816"/>
            <a:ext cx="402336" cy="402336"/>
          </a:xfrm>
          <a:prstGeom prst="rect">
            <a:avLst/>
          </a:prstGeom>
          <a:noFill/>
          <a:ln/>
        </p:spPr>
        <p:txBody>
          <a:bodyPr wrap="square" lIns="0" tIns="0" rIns="0" bIns="0" rtlCol="0" anchor="ctr"/>
          <a:lstStyle/>
          <a:p>
            <a:pPr algn="ctr" indent="0" marL="0">
              <a:buNone/>
            </a:pPr>
            <a:r>
              <a:rPr lang="en-US" sz="1250" b="1" dirty="0">
                <a:solidFill>
                  <a:srgbClr val="E04A63"/>
                </a:solidFill>
                <a:latin typeface="Arial" pitchFamily="34" charset="0"/>
                <a:ea typeface="Arial" pitchFamily="34" charset="-122"/>
                <a:cs typeface="Arial" pitchFamily="34" charset="-120"/>
              </a:rPr>
              <a:t>2</a:t>
            </a:r>
            <a:endParaRPr lang="en-US" sz="1250" dirty="0"/>
          </a:p>
        </p:txBody>
      </p:sp>
      <p:sp>
        <p:nvSpPr>
          <p:cNvPr id="15" name="Text 13"/>
          <p:cNvSpPr/>
          <p:nvPr/>
        </p:nvSpPr>
        <p:spPr>
          <a:xfrm>
            <a:off x="5045354" y="1938528"/>
            <a:ext cx="2594762" cy="27432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Bare &amp; dry the chest</a:t>
            </a:r>
            <a:endParaRPr lang="en-US" sz="1300" dirty="0"/>
          </a:p>
        </p:txBody>
      </p:sp>
      <p:sp>
        <p:nvSpPr>
          <p:cNvPr id="16" name="Text 14"/>
          <p:cNvSpPr/>
          <p:nvPr/>
        </p:nvSpPr>
        <p:spPr>
          <a:xfrm>
            <a:off x="4588154" y="2432304"/>
            <a:ext cx="3015386" cy="49377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Clothing off, water dried. Shave the pad sites only if the pads genuinely will not stick.</a:t>
            </a:r>
            <a:endParaRPr lang="en-US" sz="1050" dirty="0"/>
          </a:p>
        </p:txBody>
      </p:sp>
      <p:sp>
        <p:nvSpPr>
          <p:cNvPr id="17" name="Shape 15"/>
          <p:cNvSpPr/>
          <p:nvPr/>
        </p:nvSpPr>
        <p:spPr>
          <a:xfrm>
            <a:off x="8060741" y="1755648"/>
            <a:ext cx="3564026" cy="1243584"/>
          </a:xfrm>
          <a:prstGeom prst="roundRect">
            <a:avLst>
              <a:gd name="adj" fmla="val 7353"/>
            </a:avLst>
          </a:prstGeom>
          <a:solidFill>
            <a:srgbClr val="12293E">
              <a:alpha val="74000"/>
            </a:srgbClr>
          </a:solidFill>
          <a:ln w="12700">
            <a:solidFill>
              <a:srgbClr val="1E4560"/>
            </a:solidFill>
            <a:prstDash val="solid"/>
          </a:ln>
        </p:spPr>
      </p:sp>
      <p:sp>
        <p:nvSpPr>
          <p:cNvPr id="18" name="Shape 16"/>
          <p:cNvSpPr/>
          <p:nvPr/>
        </p:nvSpPr>
        <p:spPr>
          <a:xfrm>
            <a:off x="8280197" y="1956816"/>
            <a:ext cx="402336" cy="402336"/>
          </a:xfrm>
          <a:prstGeom prst="ellipse">
            <a:avLst/>
          </a:prstGeom>
          <a:solidFill>
            <a:srgbClr val="E04A63">
              <a:alpha val="14000"/>
            </a:srgbClr>
          </a:solidFill>
          <a:ln w="15875">
            <a:solidFill>
              <a:srgbClr val="E04A63"/>
            </a:solidFill>
            <a:prstDash val="solid"/>
          </a:ln>
        </p:spPr>
      </p:sp>
      <p:sp>
        <p:nvSpPr>
          <p:cNvPr id="19" name="Text 17"/>
          <p:cNvSpPr/>
          <p:nvPr/>
        </p:nvSpPr>
        <p:spPr>
          <a:xfrm>
            <a:off x="8280197" y="1956816"/>
            <a:ext cx="402336" cy="402336"/>
          </a:xfrm>
          <a:prstGeom prst="rect">
            <a:avLst/>
          </a:prstGeom>
          <a:noFill/>
          <a:ln/>
        </p:spPr>
        <p:txBody>
          <a:bodyPr wrap="square" lIns="0" tIns="0" rIns="0" bIns="0" rtlCol="0" anchor="ctr"/>
          <a:lstStyle/>
          <a:p>
            <a:pPr algn="ctr" indent="0" marL="0">
              <a:buNone/>
            </a:pPr>
            <a:r>
              <a:rPr lang="en-US" sz="1250" b="1" dirty="0">
                <a:solidFill>
                  <a:srgbClr val="E04A63"/>
                </a:solidFill>
                <a:latin typeface="Arial" pitchFamily="34" charset="0"/>
                <a:ea typeface="Arial" pitchFamily="34" charset="-122"/>
                <a:cs typeface="Arial" pitchFamily="34" charset="-120"/>
              </a:rPr>
              <a:t>3</a:t>
            </a:r>
            <a:endParaRPr lang="en-US" sz="1250" dirty="0"/>
          </a:p>
        </p:txBody>
      </p:sp>
      <p:sp>
        <p:nvSpPr>
          <p:cNvPr id="20" name="Text 18"/>
          <p:cNvSpPr/>
          <p:nvPr/>
        </p:nvSpPr>
        <p:spPr>
          <a:xfrm>
            <a:off x="8792261" y="1938528"/>
            <a:ext cx="2594762" cy="27432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Attach pads</a:t>
            </a:r>
            <a:endParaRPr lang="en-US" sz="1300" dirty="0"/>
          </a:p>
        </p:txBody>
      </p:sp>
      <p:sp>
        <p:nvSpPr>
          <p:cNvPr id="21" name="Text 19"/>
          <p:cNvSpPr/>
          <p:nvPr/>
        </p:nvSpPr>
        <p:spPr>
          <a:xfrm>
            <a:off x="8335061" y="2432304"/>
            <a:ext cx="3015386" cy="49377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Right upper sternal border and left mid-axillary line. Compressions do not stop for this.</a:t>
            </a:r>
            <a:endParaRPr lang="en-US" sz="1050" dirty="0"/>
          </a:p>
        </p:txBody>
      </p:sp>
      <p:sp>
        <p:nvSpPr>
          <p:cNvPr id="22" name="Shape 20"/>
          <p:cNvSpPr/>
          <p:nvPr/>
        </p:nvSpPr>
        <p:spPr>
          <a:xfrm>
            <a:off x="566928" y="3182112"/>
            <a:ext cx="3564026" cy="1243584"/>
          </a:xfrm>
          <a:prstGeom prst="roundRect">
            <a:avLst>
              <a:gd name="adj" fmla="val 7353"/>
            </a:avLst>
          </a:prstGeom>
          <a:solidFill>
            <a:srgbClr val="12293E">
              <a:alpha val="74000"/>
            </a:srgbClr>
          </a:solidFill>
          <a:ln w="12700">
            <a:solidFill>
              <a:srgbClr val="1E4560"/>
            </a:solidFill>
            <a:prstDash val="solid"/>
          </a:ln>
        </p:spPr>
      </p:sp>
      <p:sp>
        <p:nvSpPr>
          <p:cNvPr id="23" name="Shape 21"/>
          <p:cNvSpPr/>
          <p:nvPr/>
        </p:nvSpPr>
        <p:spPr>
          <a:xfrm>
            <a:off x="786384" y="3383280"/>
            <a:ext cx="402336" cy="402336"/>
          </a:xfrm>
          <a:prstGeom prst="ellipse">
            <a:avLst/>
          </a:prstGeom>
          <a:solidFill>
            <a:srgbClr val="E04A63">
              <a:alpha val="14000"/>
            </a:srgbClr>
          </a:solidFill>
          <a:ln w="15875">
            <a:solidFill>
              <a:srgbClr val="E04A63"/>
            </a:solidFill>
            <a:prstDash val="solid"/>
          </a:ln>
        </p:spPr>
      </p:sp>
      <p:sp>
        <p:nvSpPr>
          <p:cNvPr id="24" name="Text 22"/>
          <p:cNvSpPr/>
          <p:nvPr/>
        </p:nvSpPr>
        <p:spPr>
          <a:xfrm>
            <a:off x="786384" y="3383280"/>
            <a:ext cx="402336" cy="402336"/>
          </a:xfrm>
          <a:prstGeom prst="rect">
            <a:avLst/>
          </a:prstGeom>
          <a:noFill/>
          <a:ln/>
        </p:spPr>
        <p:txBody>
          <a:bodyPr wrap="square" lIns="0" tIns="0" rIns="0" bIns="0" rtlCol="0" anchor="ctr"/>
          <a:lstStyle/>
          <a:p>
            <a:pPr algn="ctr" indent="0" marL="0">
              <a:buNone/>
            </a:pPr>
            <a:r>
              <a:rPr lang="en-US" sz="1250" b="1" dirty="0">
                <a:solidFill>
                  <a:srgbClr val="E04A63"/>
                </a:solidFill>
                <a:latin typeface="Arial" pitchFamily="34" charset="0"/>
                <a:ea typeface="Arial" pitchFamily="34" charset="-122"/>
                <a:cs typeface="Arial" pitchFamily="34" charset="-120"/>
              </a:rPr>
              <a:t>4</a:t>
            </a:r>
            <a:endParaRPr lang="en-US" sz="1250" dirty="0"/>
          </a:p>
        </p:txBody>
      </p:sp>
      <p:sp>
        <p:nvSpPr>
          <p:cNvPr id="25" name="Text 23"/>
          <p:cNvSpPr/>
          <p:nvPr/>
        </p:nvSpPr>
        <p:spPr>
          <a:xfrm>
            <a:off x="1298448" y="3364992"/>
            <a:ext cx="2594762" cy="27432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Analyse</a:t>
            </a:r>
            <a:endParaRPr lang="en-US" sz="1300" dirty="0"/>
          </a:p>
        </p:txBody>
      </p:sp>
      <p:sp>
        <p:nvSpPr>
          <p:cNvPr id="26" name="Text 24"/>
          <p:cNvSpPr/>
          <p:nvPr/>
        </p:nvSpPr>
        <p:spPr>
          <a:xfrm>
            <a:off x="841248" y="3858768"/>
            <a:ext cx="3015386" cy="49377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“Stand clear” — nobody touches the patient, the bed, or the fluids during analysis.</a:t>
            </a:r>
            <a:endParaRPr lang="en-US" sz="1050" dirty="0"/>
          </a:p>
        </p:txBody>
      </p:sp>
      <p:sp>
        <p:nvSpPr>
          <p:cNvPr id="27" name="Shape 25"/>
          <p:cNvSpPr/>
          <p:nvPr/>
        </p:nvSpPr>
        <p:spPr>
          <a:xfrm>
            <a:off x="4313834" y="3182112"/>
            <a:ext cx="3564026" cy="1243584"/>
          </a:xfrm>
          <a:prstGeom prst="roundRect">
            <a:avLst>
              <a:gd name="adj" fmla="val 7353"/>
            </a:avLst>
          </a:prstGeom>
          <a:solidFill>
            <a:srgbClr val="12293E">
              <a:alpha val="74000"/>
            </a:srgbClr>
          </a:solidFill>
          <a:ln w="12700">
            <a:solidFill>
              <a:srgbClr val="1E4560"/>
            </a:solidFill>
            <a:prstDash val="solid"/>
          </a:ln>
        </p:spPr>
      </p:sp>
      <p:sp>
        <p:nvSpPr>
          <p:cNvPr id="28" name="Shape 26"/>
          <p:cNvSpPr/>
          <p:nvPr/>
        </p:nvSpPr>
        <p:spPr>
          <a:xfrm>
            <a:off x="4533290" y="3383280"/>
            <a:ext cx="402336" cy="402336"/>
          </a:xfrm>
          <a:prstGeom prst="ellipse">
            <a:avLst/>
          </a:prstGeom>
          <a:solidFill>
            <a:srgbClr val="E04A63">
              <a:alpha val="14000"/>
            </a:srgbClr>
          </a:solidFill>
          <a:ln w="15875">
            <a:solidFill>
              <a:srgbClr val="E04A63"/>
            </a:solidFill>
            <a:prstDash val="solid"/>
          </a:ln>
        </p:spPr>
      </p:sp>
      <p:sp>
        <p:nvSpPr>
          <p:cNvPr id="29" name="Text 27"/>
          <p:cNvSpPr/>
          <p:nvPr/>
        </p:nvSpPr>
        <p:spPr>
          <a:xfrm>
            <a:off x="4533290" y="3383280"/>
            <a:ext cx="402336" cy="402336"/>
          </a:xfrm>
          <a:prstGeom prst="rect">
            <a:avLst/>
          </a:prstGeom>
          <a:noFill/>
          <a:ln/>
        </p:spPr>
        <p:txBody>
          <a:bodyPr wrap="square" lIns="0" tIns="0" rIns="0" bIns="0" rtlCol="0" anchor="ctr"/>
          <a:lstStyle/>
          <a:p>
            <a:pPr algn="ctr" indent="0" marL="0">
              <a:buNone/>
            </a:pPr>
            <a:r>
              <a:rPr lang="en-US" sz="1250" b="1" dirty="0">
                <a:solidFill>
                  <a:srgbClr val="E04A63"/>
                </a:solidFill>
                <a:latin typeface="Arial" pitchFamily="34" charset="0"/>
                <a:ea typeface="Arial" pitchFamily="34" charset="-122"/>
                <a:cs typeface="Arial" pitchFamily="34" charset="-120"/>
              </a:rPr>
              <a:t>5</a:t>
            </a:r>
            <a:endParaRPr lang="en-US" sz="1250" dirty="0"/>
          </a:p>
        </p:txBody>
      </p:sp>
      <p:sp>
        <p:nvSpPr>
          <p:cNvPr id="30" name="Text 28"/>
          <p:cNvSpPr/>
          <p:nvPr/>
        </p:nvSpPr>
        <p:spPr>
          <a:xfrm>
            <a:off x="5045354" y="3364992"/>
            <a:ext cx="2594762" cy="27432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Shock if advised</a:t>
            </a:r>
            <a:endParaRPr lang="en-US" sz="1300" dirty="0"/>
          </a:p>
        </p:txBody>
      </p:sp>
      <p:sp>
        <p:nvSpPr>
          <p:cNvPr id="31" name="Text 29"/>
          <p:cNvSpPr/>
          <p:nvPr/>
        </p:nvSpPr>
        <p:spPr>
          <a:xfrm>
            <a:off x="4588154" y="3858768"/>
            <a:ext cx="3015386" cy="49377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Charge DURING compressions. Clear visually and verbally. Deliver.</a:t>
            </a:r>
            <a:endParaRPr lang="en-US" sz="1050" dirty="0"/>
          </a:p>
        </p:txBody>
      </p:sp>
      <p:sp>
        <p:nvSpPr>
          <p:cNvPr id="32" name="Shape 30"/>
          <p:cNvSpPr/>
          <p:nvPr/>
        </p:nvSpPr>
        <p:spPr>
          <a:xfrm>
            <a:off x="8060741" y="3182112"/>
            <a:ext cx="3564026" cy="1243584"/>
          </a:xfrm>
          <a:prstGeom prst="roundRect">
            <a:avLst>
              <a:gd name="adj" fmla="val 7353"/>
            </a:avLst>
          </a:prstGeom>
          <a:solidFill>
            <a:srgbClr val="12293E">
              <a:alpha val="74000"/>
            </a:srgbClr>
          </a:solidFill>
          <a:ln w="12700">
            <a:solidFill>
              <a:srgbClr val="1E4560"/>
            </a:solidFill>
            <a:prstDash val="solid"/>
          </a:ln>
        </p:spPr>
      </p:sp>
      <p:sp>
        <p:nvSpPr>
          <p:cNvPr id="33" name="Shape 31"/>
          <p:cNvSpPr/>
          <p:nvPr/>
        </p:nvSpPr>
        <p:spPr>
          <a:xfrm>
            <a:off x="8280197" y="3383280"/>
            <a:ext cx="402336" cy="402336"/>
          </a:xfrm>
          <a:prstGeom prst="ellipse">
            <a:avLst/>
          </a:prstGeom>
          <a:solidFill>
            <a:srgbClr val="E04A63">
              <a:alpha val="14000"/>
            </a:srgbClr>
          </a:solidFill>
          <a:ln w="15875">
            <a:solidFill>
              <a:srgbClr val="E04A63"/>
            </a:solidFill>
            <a:prstDash val="solid"/>
          </a:ln>
        </p:spPr>
      </p:sp>
      <p:sp>
        <p:nvSpPr>
          <p:cNvPr id="34" name="Text 32"/>
          <p:cNvSpPr/>
          <p:nvPr/>
        </p:nvSpPr>
        <p:spPr>
          <a:xfrm>
            <a:off x="8280197" y="3383280"/>
            <a:ext cx="402336" cy="402336"/>
          </a:xfrm>
          <a:prstGeom prst="rect">
            <a:avLst/>
          </a:prstGeom>
          <a:noFill/>
          <a:ln/>
        </p:spPr>
        <p:txBody>
          <a:bodyPr wrap="square" lIns="0" tIns="0" rIns="0" bIns="0" rtlCol="0" anchor="ctr"/>
          <a:lstStyle/>
          <a:p>
            <a:pPr algn="ctr" indent="0" marL="0">
              <a:buNone/>
            </a:pPr>
            <a:r>
              <a:rPr lang="en-US" sz="1250" b="1" dirty="0">
                <a:solidFill>
                  <a:srgbClr val="E04A63"/>
                </a:solidFill>
                <a:latin typeface="Arial" pitchFamily="34" charset="0"/>
                <a:ea typeface="Arial" pitchFamily="34" charset="-122"/>
                <a:cs typeface="Arial" pitchFamily="34" charset="-120"/>
              </a:rPr>
              <a:t>6</a:t>
            </a:r>
            <a:endParaRPr lang="en-US" sz="1250" dirty="0"/>
          </a:p>
        </p:txBody>
      </p:sp>
      <p:sp>
        <p:nvSpPr>
          <p:cNvPr id="35" name="Text 33"/>
          <p:cNvSpPr/>
          <p:nvPr/>
        </p:nvSpPr>
        <p:spPr>
          <a:xfrm>
            <a:off x="8792261" y="3364992"/>
            <a:ext cx="2594762" cy="274320"/>
          </a:xfrm>
          <a:prstGeom prst="rect">
            <a:avLst/>
          </a:prstGeom>
          <a:noFill/>
          <a:ln/>
        </p:spPr>
        <p:txBody>
          <a:bodyPr wrap="square" lIns="0" tIns="0" rIns="0" bIns="0" rtlCol="0" anchor="ctr"/>
          <a:lstStyle/>
          <a:p>
            <a:pPr indent="0" marL="0">
              <a:buNone/>
            </a:pPr>
            <a:r>
              <a:rPr lang="en-US" sz="1300" b="1" dirty="0">
                <a:solidFill>
                  <a:srgbClr val="FFFFFF"/>
                </a:solidFill>
                <a:latin typeface="Arial" pitchFamily="34" charset="0"/>
                <a:ea typeface="Arial" pitchFamily="34" charset="-122"/>
                <a:cs typeface="Arial" pitchFamily="34" charset="-120"/>
              </a:rPr>
              <a:t>Resume CPR</a:t>
            </a:r>
            <a:endParaRPr lang="en-US" sz="1300" dirty="0"/>
          </a:p>
        </p:txBody>
      </p:sp>
      <p:sp>
        <p:nvSpPr>
          <p:cNvPr id="36" name="Text 34"/>
          <p:cNvSpPr/>
          <p:nvPr/>
        </p:nvSpPr>
        <p:spPr>
          <a:xfrm>
            <a:off x="8335061" y="3858768"/>
            <a:ext cx="3015386" cy="49377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Immediately — before the monitor, before any pulse check. Two minutes, then reassess.</a:t>
            </a:r>
            <a:endParaRPr lang="en-US" sz="1050" dirty="0"/>
          </a:p>
        </p:txBody>
      </p:sp>
      <p:sp>
        <p:nvSpPr>
          <p:cNvPr id="37" name="Shape 35"/>
          <p:cNvSpPr/>
          <p:nvPr/>
        </p:nvSpPr>
        <p:spPr>
          <a:xfrm>
            <a:off x="566928" y="4572000"/>
            <a:ext cx="11057839" cy="1225296"/>
          </a:xfrm>
          <a:prstGeom prst="roundRect">
            <a:avLst>
              <a:gd name="adj" fmla="val 5970"/>
            </a:avLst>
          </a:prstGeom>
          <a:solidFill>
            <a:srgbClr val="E04A63">
              <a:alpha val="12000"/>
            </a:srgbClr>
          </a:solidFill>
          <a:ln w="12700">
            <a:solidFill>
              <a:srgbClr val="E04A63"/>
            </a:solidFill>
            <a:prstDash val="solid"/>
          </a:ln>
        </p:spPr>
      </p:sp>
      <p:sp>
        <p:nvSpPr>
          <p:cNvPr id="38" name="Text 36"/>
          <p:cNvSpPr/>
          <p:nvPr/>
        </p:nvSpPr>
        <p:spPr>
          <a:xfrm>
            <a:off x="822960" y="4700016"/>
            <a:ext cx="10545775" cy="219456"/>
          </a:xfrm>
          <a:prstGeom prst="rect">
            <a:avLst/>
          </a:prstGeom>
          <a:noFill/>
          <a:ln/>
        </p:spPr>
        <p:txBody>
          <a:bodyPr wrap="square" lIns="0" tIns="0" rIns="0" bIns="0" rtlCol="0" anchor="ctr"/>
          <a:lstStyle/>
          <a:p>
            <a:pPr indent="0" marL="0">
              <a:buNone/>
            </a:pPr>
            <a:r>
              <a:rPr lang="en-US" sz="900" b="1" spc="200" kern="0" dirty="0">
                <a:solidFill>
                  <a:srgbClr val="E04A63"/>
                </a:solidFill>
                <a:latin typeface="Arial" pitchFamily="34" charset="0"/>
                <a:ea typeface="Arial" pitchFamily="34" charset="-122"/>
                <a:cs typeface="Arial" pitchFamily="34" charset="-120"/>
              </a:rPr>
              <a:t>THE SAFETY SEQUENCE — SAID OUT LOUD, EVERY SHOCK, NO EXCEPTIONS</a:t>
            </a:r>
            <a:endParaRPr lang="en-US" sz="900" dirty="0"/>
          </a:p>
        </p:txBody>
      </p:sp>
      <p:sp>
        <p:nvSpPr>
          <p:cNvPr id="39" name="Text 37"/>
          <p:cNvSpPr/>
          <p:nvPr/>
        </p:nvSpPr>
        <p:spPr>
          <a:xfrm>
            <a:off x="822960" y="4937760"/>
            <a:ext cx="10545775" cy="731520"/>
          </a:xfrm>
          <a:prstGeom prst="rect">
            <a:avLst/>
          </a:prstGeom>
          <a:noFill/>
          <a:ln/>
        </p:spPr>
        <p:txBody>
          <a:bodyPr wrap="square" lIns="0" tIns="0" rIns="0" bIns="0" rtlCol="0" anchor="t"/>
          <a:lstStyle/>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“Oxygen away — I'm clear — you're clear — everybody clear.”</a:t>
            </a:r>
            <a:endParaRPr lang="en-US" sz="1250" dirty="0"/>
          </a:p>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Visual sweep head to toe · free-flowing oxygen off the chest · compressor's hands lifted · the shock delivered ONLY by the person at the defibrillator · then “Shock delivered — resume compressions.”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SECTION 02</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Pad placement — the heart must sit between the pads</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12</a:t>
            </a:r>
            <a:endParaRPr lang="en-US" sz="950" dirty="0"/>
          </a:p>
        </p:txBody>
      </p:sp>
      <p:sp>
        <p:nvSpPr>
          <p:cNvPr id="7" name="Shape 5"/>
          <p:cNvSpPr/>
          <p:nvPr/>
        </p:nvSpPr>
        <p:spPr>
          <a:xfrm>
            <a:off x="566928" y="1755648"/>
            <a:ext cx="5437480" cy="3877056"/>
          </a:xfrm>
          <a:prstGeom prst="roundRect">
            <a:avLst>
              <a:gd name="adj" fmla="val 2358"/>
            </a:avLst>
          </a:prstGeom>
          <a:solidFill>
            <a:srgbClr val="12293E">
              <a:alpha val="74000"/>
            </a:srgbClr>
          </a:solidFill>
          <a:ln w="12700">
            <a:solidFill>
              <a:srgbClr val="1E4560"/>
            </a:solidFill>
            <a:prstDash val="solid"/>
          </a:ln>
        </p:spPr>
      </p:sp>
      <p:sp>
        <p:nvSpPr>
          <p:cNvPr id="8" name="Text 6"/>
          <p:cNvSpPr/>
          <p:nvPr/>
        </p:nvSpPr>
        <p:spPr>
          <a:xfrm>
            <a:off x="859536" y="1938528"/>
            <a:ext cx="4852264" cy="237744"/>
          </a:xfrm>
          <a:prstGeom prst="rect">
            <a:avLst/>
          </a:prstGeom>
          <a:noFill/>
          <a:ln/>
        </p:spPr>
        <p:txBody>
          <a:bodyPr wrap="square" lIns="0" tIns="0" rIns="0" bIns="0" rtlCol="0" anchor="ctr"/>
          <a:lstStyle/>
          <a:p>
            <a:pPr indent="0" marL="0">
              <a:buNone/>
            </a:pPr>
            <a:r>
              <a:rPr lang="en-US" sz="1000" b="1" spc="200" kern="0" dirty="0">
                <a:solidFill>
                  <a:srgbClr val="6FD3E8"/>
                </a:solidFill>
                <a:latin typeface="Arial" pitchFamily="34" charset="0"/>
                <a:ea typeface="Arial" pitchFamily="34" charset="-122"/>
                <a:cs typeface="Arial" pitchFamily="34" charset="-120"/>
              </a:rPr>
              <a:t>ANTEROLATERAL  —  THE DEFAULT</a:t>
            </a:r>
            <a:endParaRPr lang="en-US" sz="1000" dirty="0"/>
          </a:p>
        </p:txBody>
      </p:sp>
      <p:sp>
        <p:nvSpPr>
          <p:cNvPr id="9" name="Text 7"/>
          <p:cNvSpPr/>
          <p:nvPr/>
        </p:nvSpPr>
        <p:spPr>
          <a:xfrm>
            <a:off x="859536" y="2286000"/>
            <a:ext cx="4852264" cy="1554480"/>
          </a:xfrm>
          <a:prstGeom prst="rect">
            <a:avLst/>
          </a:prstGeom>
          <a:noFill/>
          <a:ln/>
        </p:spPr>
        <p:txBody>
          <a:bodyPr wrap="square" lIns="0" tIns="0" rIns="0" bIns="0" rtlCol="0" anchor="t"/>
          <a:lstStyle/>
          <a:p>
            <a:pPr indent="0" marL="0">
              <a:lnSpc>
                <a:spcPts val="1800"/>
              </a:lnSpc>
              <a:buNone/>
            </a:pPr>
            <a:r>
              <a:rPr lang="en-US" sz="1250" b="1" dirty="0">
                <a:solidFill>
                  <a:srgbClr val="FFFFFF"/>
                </a:solidFill>
                <a:latin typeface="Calibri" pitchFamily="34" charset="0"/>
                <a:ea typeface="Calibri" pitchFamily="34" charset="-122"/>
                <a:cs typeface="Calibri" pitchFamily="34" charset="-120"/>
              </a:rPr>
              <a:t>Pad 1</a:t>
            </a:r>
            <a:pPr indent="0" marL="0">
              <a:lnSpc>
                <a:spcPts val="1800"/>
              </a:lnSpc>
              <a:buNone/>
            </a:pPr>
            <a:r>
              <a:rPr lang="en-US" sz="1250" dirty="0">
                <a:solidFill>
                  <a:srgbClr val="AFC7D6"/>
                </a:solidFill>
                <a:latin typeface="Calibri" pitchFamily="34" charset="0"/>
                <a:ea typeface="Calibri" pitchFamily="34" charset="-122"/>
                <a:cs typeface="Calibri" pitchFamily="34" charset="-120"/>
              </a:rPr>
              <a:t>  —  right upper chest, just below the clavicle, beside the sternum.
</a:t>
            </a:r>
            <a:pPr indent="0" marL="0">
              <a:lnSpc>
                <a:spcPts val="1800"/>
              </a:lnSpc>
              <a:buNone/>
            </a:pPr>
            <a:r>
              <a:rPr lang="en-US" sz="1250" b="1" dirty="0">
                <a:solidFill>
                  <a:srgbClr val="FFFFFF"/>
                </a:solidFill>
                <a:latin typeface="Calibri" pitchFamily="34" charset="0"/>
                <a:ea typeface="Calibri" pitchFamily="34" charset="-122"/>
                <a:cs typeface="Calibri" pitchFamily="34" charset="-120"/>
              </a:rPr>
              <a:t>Pad 2</a:t>
            </a:r>
            <a:pPr indent="0" marL="0">
              <a:lnSpc>
                <a:spcPts val="1800"/>
              </a:lnSpc>
              <a:buNone/>
            </a:pPr>
            <a:r>
              <a:rPr lang="en-US" sz="1250" dirty="0">
                <a:solidFill>
                  <a:srgbClr val="AFC7D6"/>
                </a:solidFill>
                <a:latin typeface="Calibri" pitchFamily="34" charset="0"/>
                <a:ea typeface="Calibri" pitchFamily="34" charset="-122"/>
                <a:cs typeface="Calibri" pitchFamily="34" charset="-120"/>
              </a:rPr>
              <a:t>  —  left mid-axillary line, below and lateral to the left nipple, roughly at the 5th–6th intercostal space.
</a:t>
            </a:r>
            <a:pPr indent="0" marL="0">
              <a:lnSpc>
                <a:spcPts val="1800"/>
              </a:lnSpc>
              <a:buNone/>
            </a:pPr>
            <a:r>
              <a:rPr lang="en-US" sz="1250" b="1" dirty="0">
                <a:solidFill>
                  <a:srgbClr val="E04A63"/>
                </a:solidFill>
                <a:latin typeface="Calibri" pitchFamily="34" charset="0"/>
                <a:ea typeface="Calibri" pitchFamily="34" charset="-122"/>
                <a:cs typeface="Calibri" pitchFamily="34" charset="-120"/>
              </a:rPr>
              <a:t>Two pads side by side on the front of the chest shock nothing but skin.</a:t>
            </a:r>
            <a:endParaRPr lang="en-US" sz="1250" dirty="0"/>
          </a:p>
        </p:txBody>
      </p:sp>
      <p:sp>
        <p:nvSpPr>
          <p:cNvPr id="10" name="Shape 8"/>
          <p:cNvSpPr/>
          <p:nvPr/>
        </p:nvSpPr>
        <p:spPr>
          <a:xfrm>
            <a:off x="877824" y="3968496"/>
            <a:ext cx="438912" cy="438912"/>
          </a:xfrm>
          <a:prstGeom prst="ellipse">
            <a:avLst/>
          </a:prstGeom>
          <a:solidFill>
            <a:srgbClr val="6FD3E8"/>
          </a:solidFill>
          <a:ln/>
        </p:spPr>
      </p:sp>
      <p:sp>
        <p:nvSpPr>
          <p:cNvPr id="11" name="Text 9"/>
          <p:cNvSpPr/>
          <p:nvPr/>
        </p:nvSpPr>
        <p:spPr>
          <a:xfrm>
            <a:off x="877824" y="3968496"/>
            <a:ext cx="438912" cy="438912"/>
          </a:xfrm>
          <a:prstGeom prst="rect">
            <a:avLst/>
          </a:prstGeom>
          <a:noFill/>
          <a:ln/>
        </p:spPr>
        <p:txBody>
          <a:bodyPr wrap="square" lIns="0" tIns="0" rIns="0" bIns="0" rtlCol="0" anchor="ctr"/>
          <a:lstStyle/>
          <a:p>
            <a:pPr algn="ctr" indent="0" marL="0">
              <a:buNone/>
            </a:pPr>
            <a:r>
              <a:rPr lang="en-US" sz="1500" b="1" dirty="0">
                <a:solidFill>
                  <a:srgbClr val="06212B"/>
                </a:solidFill>
                <a:latin typeface="Arial" pitchFamily="34" charset="0"/>
                <a:ea typeface="Arial" pitchFamily="34" charset="-122"/>
                <a:cs typeface="Arial" pitchFamily="34" charset="-120"/>
              </a:rPr>
              <a:t>1</a:t>
            </a:r>
            <a:endParaRPr lang="en-US" sz="1500" dirty="0"/>
          </a:p>
        </p:txBody>
      </p:sp>
      <p:sp>
        <p:nvSpPr>
          <p:cNvPr id="12" name="Text 10"/>
          <p:cNvSpPr/>
          <p:nvPr/>
        </p:nvSpPr>
        <p:spPr>
          <a:xfrm>
            <a:off x="1444752" y="3968496"/>
            <a:ext cx="4559656" cy="438912"/>
          </a:xfrm>
          <a:prstGeom prst="rect">
            <a:avLst/>
          </a:prstGeom>
          <a:noFill/>
          <a:ln/>
        </p:spPr>
        <p:txBody>
          <a:bodyPr wrap="square" lIns="0" tIns="0" rIns="0" bIns="0" rtlCol="0" anchor="ctr"/>
          <a:lstStyle/>
          <a:p>
            <a:pPr indent="0" marL="0">
              <a:buNone/>
            </a:pPr>
            <a:r>
              <a:rPr lang="en-US" sz="1200" dirty="0">
                <a:solidFill>
                  <a:srgbClr val="AFC7D6"/>
                </a:solidFill>
                <a:latin typeface="Calibri" pitchFamily="34" charset="0"/>
                <a:ea typeface="Calibri" pitchFamily="34" charset="-122"/>
                <a:cs typeface="Calibri" pitchFamily="34" charset="-120"/>
              </a:rPr>
              <a:t>Right upper chest, below the clavicle</a:t>
            </a:r>
            <a:endParaRPr lang="en-US" sz="1200" dirty="0"/>
          </a:p>
        </p:txBody>
      </p:sp>
      <p:sp>
        <p:nvSpPr>
          <p:cNvPr id="13" name="Shape 11"/>
          <p:cNvSpPr/>
          <p:nvPr/>
        </p:nvSpPr>
        <p:spPr>
          <a:xfrm>
            <a:off x="877824" y="4626864"/>
            <a:ext cx="438912" cy="438912"/>
          </a:xfrm>
          <a:prstGeom prst="ellipse">
            <a:avLst/>
          </a:prstGeom>
          <a:solidFill>
            <a:srgbClr val="6FD3E8"/>
          </a:solidFill>
          <a:ln/>
        </p:spPr>
      </p:sp>
      <p:sp>
        <p:nvSpPr>
          <p:cNvPr id="14" name="Text 12"/>
          <p:cNvSpPr/>
          <p:nvPr/>
        </p:nvSpPr>
        <p:spPr>
          <a:xfrm>
            <a:off x="877824" y="4626864"/>
            <a:ext cx="438912" cy="438912"/>
          </a:xfrm>
          <a:prstGeom prst="rect">
            <a:avLst/>
          </a:prstGeom>
          <a:noFill/>
          <a:ln/>
        </p:spPr>
        <p:txBody>
          <a:bodyPr wrap="square" lIns="0" tIns="0" rIns="0" bIns="0" rtlCol="0" anchor="ctr"/>
          <a:lstStyle/>
          <a:p>
            <a:pPr algn="ctr" indent="0" marL="0">
              <a:buNone/>
            </a:pPr>
            <a:r>
              <a:rPr lang="en-US" sz="1500" b="1" dirty="0">
                <a:solidFill>
                  <a:srgbClr val="06212B"/>
                </a:solidFill>
                <a:latin typeface="Arial" pitchFamily="34" charset="0"/>
                <a:ea typeface="Arial" pitchFamily="34" charset="-122"/>
                <a:cs typeface="Arial" pitchFamily="34" charset="-120"/>
              </a:rPr>
              <a:t>2</a:t>
            </a:r>
            <a:endParaRPr lang="en-US" sz="1500" dirty="0"/>
          </a:p>
        </p:txBody>
      </p:sp>
      <p:sp>
        <p:nvSpPr>
          <p:cNvPr id="15" name="Text 13"/>
          <p:cNvSpPr/>
          <p:nvPr/>
        </p:nvSpPr>
        <p:spPr>
          <a:xfrm>
            <a:off x="1444752" y="4626864"/>
            <a:ext cx="4559656" cy="438912"/>
          </a:xfrm>
          <a:prstGeom prst="rect">
            <a:avLst/>
          </a:prstGeom>
          <a:noFill/>
          <a:ln/>
        </p:spPr>
        <p:txBody>
          <a:bodyPr wrap="square" lIns="0" tIns="0" rIns="0" bIns="0" rtlCol="0" anchor="ctr"/>
          <a:lstStyle/>
          <a:p>
            <a:pPr indent="0" marL="0">
              <a:buNone/>
            </a:pPr>
            <a:r>
              <a:rPr lang="en-US" sz="1200" dirty="0">
                <a:solidFill>
                  <a:srgbClr val="AFC7D6"/>
                </a:solidFill>
                <a:latin typeface="Calibri" pitchFamily="34" charset="0"/>
                <a:ea typeface="Calibri" pitchFamily="34" charset="-122"/>
                <a:cs typeface="Calibri" pitchFamily="34" charset="-120"/>
              </a:rPr>
              <a:t>Left mid-axillary line</a:t>
            </a:r>
            <a:endParaRPr lang="en-US" sz="1200" dirty="0"/>
          </a:p>
        </p:txBody>
      </p:sp>
      <p:sp>
        <p:nvSpPr>
          <p:cNvPr id="16" name="Shape 14"/>
          <p:cNvSpPr/>
          <p:nvPr/>
        </p:nvSpPr>
        <p:spPr>
          <a:xfrm>
            <a:off x="6187288" y="1755648"/>
            <a:ext cx="5437480" cy="3877056"/>
          </a:xfrm>
          <a:prstGeom prst="roundRect">
            <a:avLst>
              <a:gd name="adj" fmla="val 2358"/>
            </a:avLst>
          </a:prstGeom>
          <a:solidFill>
            <a:srgbClr val="12293E">
              <a:alpha val="74000"/>
            </a:srgbClr>
          </a:solidFill>
          <a:ln w="12700">
            <a:solidFill>
              <a:srgbClr val="1E4560"/>
            </a:solidFill>
            <a:prstDash val="solid"/>
          </a:ln>
        </p:spPr>
      </p:sp>
      <p:sp>
        <p:nvSpPr>
          <p:cNvPr id="17" name="Text 15"/>
          <p:cNvSpPr/>
          <p:nvPr/>
        </p:nvSpPr>
        <p:spPr>
          <a:xfrm>
            <a:off x="6479896" y="1938528"/>
            <a:ext cx="4852264" cy="237744"/>
          </a:xfrm>
          <a:prstGeom prst="rect">
            <a:avLst/>
          </a:prstGeom>
          <a:noFill/>
          <a:ln/>
        </p:spPr>
        <p:txBody>
          <a:bodyPr wrap="square" lIns="0" tIns="0" rIns="0" bIns="0" rtlCol="0" anchor="ctr"/>
          <a:lstStyle/>
          <a:p>
            <a:pPr indent="0" marL="0">
              <a:buNone/>
            </a:pPr>
            <a:r>
              <a:rPr lang="en-US" sz="1000" b="1" spc="200" kern="0" dirty="0">
                <a:solidFill>
                  <a:srgbClr val="E9A81C"/>
                </a:solidFill>
                <a:latin typeface="Arial" pitchFamily="34" charset="0"/>
                <a:ea typeface="Arial" pitchFamily="34" charset="-122"/>
                <a:cs typeface="Arial" pitchFamily="34" charset="-120"/>
              </a:rPr>
              <a:t>WHEN IT IS NOT STRAIGHTFORWARD</a:t>
            </a:r>
            <a:endParaRPr lang="en-US" sz="1000" dirty="0"/>
          </a:p>
        </p:txBody>
      </p:sp>
      <p:sp>
        <p:nvSpPr>
          <p:cNvPr id="18" name="Text 16"/>
          <p:cNvSpPr/>
          <p:nvPr/>
        </p:nvSpPr>
        <p:spPr>
          <a:xfrm>
            <a:off x="6479896" y="2304288"/>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Wet chest</a:t>
            </a:r>
            <a:endParaRPr lang="en-US" sz="1200" dirty="0"/>
          </a:p>
        </p:txBody>
      </p:sp>
      <p:sp>
        <p:nvSpPr>
          <p:cNvPr id="19" name="Text 17"/>
          <p:cNvSpPr/>
          <p:nvPr/>
        </p:nvSpPr>
        <p:spPr>
          <a:xfrm>
            <a:off x="6479896" y="2532888"/>
            <a:ext cx="4852264" cy="384048"/>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Dry it fast with a towel — water bridges the pads and diverts current across the skin.</a:t>
            </a:r>
            <a:endParaRPr lang="en-US" sz="1050" dirty="0"/>
          </a:p>
        </p:txBody>
      </p:sp>
      <p:sp>
        <p:nvSpPr>
          <p:cNvPr id="20" name="Text 18"/>
          <p:cNvSpPr/>
          <p:nvPr/>
        </p:nvSpPr>
        <p:spPr>
          <a:xfrm>
            <a:off x="6479896" y="2962656"/>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Very hairy chest</a:t>
            </a:r>
            <a:endParaRPr lang="en-US" sz="1200" dirty="0"/>
          </a:p>
        </p:txBody>
      </p:sp>
      <p:sp>
        <p:nvSpPr>
          <p:cNvPr id="21" name="Text 19"/>
          <p:cNvSpPr/>
          <p:nvPr/>
        </p:nvSpPr>
        <p:spPr>
          <a:xfrm>
            <a:off x="6479896" y="3191256"/>
            <a:ext cx="4852264" cy="384048"/>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Press firmly; if they will not stick, rip them off or shave. Do not spend a minute on it.</a:t>
            </a:r>
            <a:endParaRPr lang="en-US" sz="1050" dirty="0"/>
          </a:p>
        </p:txBody>
      </p:sp>
      <p:sp>
        <p:nvSpPr>
          <p:cNvPr id="22" name="Text 20"/>
          <p:cNvSpPr/>
          <p:nvPr/>
        </p:nvSpPr>
        <p:spPr>
          <a:xfrm>
            <a:off x="6479896" y="3621024"/>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Pacemaker / ICD</a:t>
            </a:r>
            <a:endParaRPr lang="en-US" sz="1200" dirty="0"/>
          </a:p>
        </p:txBody>
      </p:sp>
      <p:sp>
        <p:nvSpPr>
          <p:cNvPr id="23" name="Text 21"/>
          <p:cNvSpPr/>
          <p:nvPr/>
        </p:nvSpPr>
        <p:spPr>
          <a:xfrm>
            <a:off x="6479896" y="3849624"/>
            <a:ext cx="4852264" cy="384048"/>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Never place a pad over the device — keep a clear margin (8 cm is the usual figure). Do not skip the shock.</a:t>
            </a:r>
            <a:endParaRPr lang="en-US" sz="1050" dirty="0"/>
          </a:p>
        </p:txBody>
      </p:sp>
      <p:sp>
        <p:nvSpPr>
          <p:cNvPr id="24" name="Text 22"/>
          <p:cNvSpPr/>
          <p:nvPr/>
        </p:nvSpPr>
        <p:spPr>
          <a:xfrm>
            <a:off x="6479896" y="4279392"/>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Medication patch</a:t>
            </a:r>
            <a:endParaRPr lang="en-US" sz="1200" dirty="0"/>
          </a:p>
        </p:txBody>
      </p:sp>
      <p:sp>
        <p:nvSpPr>
          <p:cNvPr id="25" name="Text 23"/>
          <p:cNvSpPr/>
          <p:nvPr/>
        </p:nvSpPr>
        <p:spPr>
          <a:xfrm>
            <a:off x="6479896" y="4507992"/>
            <a:ext cx="4852264" cy="384048"/>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Remove it and wipe the skin. GTN patches can arc and burn.</a:t>
            </a:r>
            <a:endParaRPr lang="en-US" sz="1050" dirty="0"/>
          </a:p>
        </p:txBody>
      </p:sp>
      <p:sp>
        <p:nvSpPr>
          <p:cNvPr id="26" name="Text 24"/>
          <p:cNvSpPr/>
          <p:nvPr/>
        </p:nvSpPr>
        <p:spPr>
          <a:xfrm>
            <a:off x="6479896" y="4937760"/>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Pads will not fit</a:t>
            </a:r>
            <a:endParaRPr lang="en-US" sz="1200" dirty="0"/>
          </a:p>
        </p:txBody>
      </p:sp>
      <p:sp>
        <p:nvSpPr>
          <p:cNvPr id="27" name="Text 25"/>
          <p:cNvSpPr/>
          <p:nvPr/>
        </p:nvSpPr>
        <p:spPr>
          <a:xfrm>
            <a:off x="6479896" y="5166360"/>
            <a:ext cx="4852264" cy="384048"/>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Use anterior–posterior placement, or paediatric pads and attenuator per the device.</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READ THE MONITOR</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Shockable vs non-shockable</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13</a:t>
            </a:r>
            <a:endParaRPr lang="en-US" sz="950" dirty="0"/>
          </a:p>
        </p:txBody>
      </p:sp>
      <p:sp>
        <p:nvSpPr>
          <p:cNvPr id="7" name="Shape 5"/>
          <p:cNvSpPr/>
          <p:nvPr/>
        </p:nvSpPr>
        <p:spPr>
          <a:xfrm>
            <a:off x="566928" y="1755648"/>
            <a:ext cx="5437480" cy="3877056"/>
          </a:xfrm>
          <a:prstGeom prst="roundRect">
            <a:avLst>
              <a:gd name="adj" fmla="val 2358"/>
            </a:avLst>
          </a:prstGeom>
          <a:solidFill>
            <a:srgbClr val="C9334D">
              <a:alpha val="16000"/>
            </a:srgbClr>
          </a:solidFill>
          <a:ln w="12700">
            <a:solidFill>
              <a:srgbClr val="1E4560"/>
            </a:solidFill>
            <a:prstDash val="solid"/>
          </a:ln>
        </p:spPr>
      </p:sp>
      <p:sp>
        <p:nvSpPr>
          <p:cNvPr id="8" name="Text 6"/>
          <p:cNvSpPr/>
          <p:nvPr/>
        </p:nvSpPr>
        <p:spPr>
          <a:xfrm>
            <a:off x="859536" y="1938528"/>
            <a:ext cx="4852264" cy="274320"/>
          </a:xfrm>
          <a:prstGeom prst="rect">
            <a:avLst/>
          </a:prstGeom>
          <a:noFill/>
          <a:ln/>
        </p:spPr>
        <p:txBody>
          <a:bodyPr wrap="square" lIns="0" tIns="0" rIns="0" bIns="0" rtlCol="0" anchor="ctr"/>
          <a:lstStyle/>
          <a:p>
            <a:pPr indent="0" marL="0">
              <a:buNone/>
            </a:pPr>
            <a:r>
              <a:rPr lang="en-US" sz="1200" b="1" spc="200" kern="0" dirty="0">
                <a:solidFill>
                  <a:srgbClr val="E04A63"/>
                </a:solidFill>
                <a:latin typeface="Arial" pitchFamily="34" charset="0"/>
                <a:ea typeface="Arial" pitchFamily="34" charset="-122"/>
                <a:cs typeface="Arial" pitchFamily="34" charset="-120"/>
              </a:rPr>
              <a:t>SHOCKABLE  ·  VF / pVT</a:t>
            </a:r>
            <a:endParaRPr lang="en-US" sz="1200" dirty="0"/>
          </a:p>
        </p:txBody>
      </p:sp>
      <p:sp>
        <p:nvSpPr>
          <p:cNvPr id="9" name="Text 7"/>
          <p:cNvSpPr/>
          <p:nvPr/>
        </p:nvSpPr>
        <p:spPr>
          <a:xfrm>
            <a:off x="859536" y="2359152"/>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Shock immediately</a:t>
            </a:r>
            <a:endParaRPr lang="en-US" sz="1200" dirty="0"/>
          </a:p>
        </p:txBody>
      </p:sp>
      <p:sp>
        <p:nvSpPr>
          <p:cNvPr id="10" name="Text 8"/>
          <p:cNvSpPr/>
          <p:nvPr/>
        </p:nvSpPr>
        <p:spPr>
          <a:xfrm>
            <a:off x="859536" y="2596896"/>
            <a:ext cx="4852264" cy="512064"/>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Biphasic at the manufacturer's setting (typically 120–200 J); monophasic 360 J. Then straight back to compressions.</a:t>
            </a:r>
            <a:endParaRPr lang="en-US" sz="1050" dirty="0"/>
          </a:p>
        </p:txBody>
      </p:sp>
      <p:sp>
        <p:nvSpPr>
          <p:cNvPr id="11" name="Text 9"/>
          <p:cNvSpPr/>
          <p:nvPr/>
        </p:nvSpPr>
        <p:spPr>
          <a:xfrm>
            <a:off x="859536" y="3145536"/>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Adrenaline 1 mg IV/IO</a:t>
            </a:r>
            <a:endParaRPr lang="en-US" sz="1200" dirty="0"/>
          </a:p>
        </p:txBody>
      </p:sp>
      <p:sp>
        <p:nvSpPr>
          <p:cNvPr id="12" name="Text 10"/>
          <p:cNvSpPr/>
          <p:nvPr/>
        </p:nvSpPr>
        <p:spPr>
          <a:xfrm>
            <a:off x="859536" y="3383280"/>
            <a:ext cx="4852264" cy="512064"/>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After the initial defibrillation attempts have failed — in practice after the second shock — then every 3–5 minutes.</a:t>
            </a:r>
            <a:endParaRPr lang="en-US" sz="1050" dirty="0"/>
          </a:p>
        </p:txBody>
      </p:sp>
      <p:sp>
        <p:nvSpPr>
          <p:cNvPr id="13" name="Text 11"/>
          <p:cNvSpPr/>
          <p:nvPr/>
        </p:nvSpPr>
        <p:spPr>
          <a:xfrm>
            <a:off x="859536" y="3931920"/>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Amiodarone 300 mg IV/IO</a:t>
            </a:r>
            <a:endParaRPr lang="en-US" sz="1200" dirty="0"/>
          </a:p>
        </p:txBody>
      </p:sp>
      <p:sp>
        <p:nvSpPr>
          <p:cNvPr id="14" name="Text 12"/>
          <p:cNvSpPr/>
          <p:nvPr/>
        </p:nvSpPr>
        <p:spPr>
          <a:xfrm>
            <a:off x="859536" y="4169664"/>
            <a:ext cx="4852264" cy="512064"/>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After the third shock; a further 150 mg may follow. Lidocaine 1–1.5 mg/kg is an equally acceptable alternative.</a:t>
            </a:r>
            <a:endParaRPr lang="en-US" sz="1050" dirty="0"/>
          </a:p>
        </p:txBody>
      </p:sp>
      <p:sp>
        <p:nvSpPr>
          <p:cNvPr id="15" name="Text 13"/>
          <p:cNvSpPr/>
          <p:nvPr/>
        </p:nvSpPr>
        <p:spPr>
          <a:xfrm>
            <a:off x="859536" y="4718304"/>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Rhythm check every 2 min</a:t>
            </a:r>
            <a:endParaRPr lang="en-US" sz="1200" dirty="0"/>
          </a:p>
        </p:txBody>
      </p:sp>
      <p:sp>
        <p:nvSpPr>
          <p:cNvPr id="16" name="Text 14"/>
          <p:cNvSpPr/>
          <p:nvPr/>
        </p:nvSpPr>
        <p:spPr>
          <a:xfrm>
            <a:off x="859536" y="4956048"/>
            <a:ext cx="4852264" cy="512064"/>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Switch compressor at the same moment. Pre-charge during compressions.</a:t>
            </a:r>
            <a:endParaRPr lang="en-US" sz="1050" dirty="0"/>
          </a:p>
        </p:txBody>
      </p:sp>
      <p:sp>
        <p:nvSpPr>
          <p:cNvPr id="17" name="Shape 15"/>
          <p:cNvSpPr/>
          <p:nvPr/>
        </p:nvSpPr>
        <p:spPr>
          <a:xfrm>
            <a:off x="6187288" y="1755648"/>
            <a:ext cx="5437480" cy="3877056"/>
          </a:xfrm>
          <a:prstGeom prst="roundRect">
            <a:avLst>
              <a:gd name="adj" fmla="val 2358"/>
            </a:avLst>
          </a:prstGeom>
          <a:solidFill>
            <a:srgbClr val="12293E">
              <a:alpha val="74000"/>
            </a:srgbClr>
          </a:solidFill>
          <a:ln w="12700">
            <a:solidFill>
              <a:srgbClr val="1E4560"/>
            </a:solidFill>
            <a:prstDash val="solid"/>
          </a:ln>
        </p:spPr>
      </p:sp>
      <p:sp>
        <p:nvSpPr>
          <p:cNvPr id="18" name="Text 16"/>
          <p:cNvSpPr/>
          <p:nvPr/>
        </p:nvSpPr>
        <p:spPr>
          <a:xfrm>
            <a:off x="6479896" y="1938528"/>
            <a:ext cx="4852264" cy="274320"/>
          </a:xfrm>
          <a:prstGeom prst="rect">
            <a:avLst/>
          </a:prstGeom>
          <a:noFill/>
          <a:ln/>
        </p:spPr>
        <p:txBody>
          <a:bodyPr wrap="square" lIns="0" tIns="0" rIns="0" bIns="0" rtlCol="0" anchor="ctr"/>
          <a:lstStyle/>
          <a:p>
            <a:pPr indent="0" marL="0">
              <a:buNone/>
            </a:pPr>
            <a:r>
              <a:rPr lang="en-US" sz="1200" b="1" spc="200" kern="0" dirty="0">
                <a:solidFill>
                  <a:srgbClr val="6FD3E8"/>
                </a:solidFill>
                <a:latin typeface="Arial" pitchFamily="34" charset="0"/>
                <a:ea typeface="Arial" pitchFamily="34" charset="-122"/>
                <a:cs typeface="Arial" pitchFamily="34" charset="-120"/>
              </a:rPr>
              <a:t>NON-SHOCKABLE  ·  ASYSTOLE / PEA</a:t>
            </a:r>
            <a:endParaRPr lang="en-US" sz="1200" dirty="0"/>
          </a:p>
        </p:txBody>
      </p:sp>
      <p:sp>
        <p:nvSpPr>
          <p:cNvPr id="19" name="Text 17"/>
          <p:cNvSpPr/>
          <p:nvPr/>
        </p:nvSpPr>
        <p:spPr>
          <a:xfrm>
            <a:off x="6479896" y="2359152"/>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No shock — ever</a:t>
            </a:r>
            <a:endParaRPr lang="en-US" sz="1200" dirty="0"/>
          </a:p>
        </p:txBody>
      </p:sp>
      <p:sp>
        <p:nvSpPr>
          <p:cNvPr id="20" name="Text 18"/>
          <p:cNvSpPr/>
          <p:nvPr/>
        </p:nvSpPr>
        <p:spPr>
          <a:xfrm>
            <a:off x="6479896" y="2596896"/>
            <a:ext cx="4852264" cy="512064"/>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Shocking asystole costs compressions and achieves nothing. Confirm the flat line: leads, gain, second lead.</a:t>
            </a:r>
            <a:endParaRPr lang="en-US" sz="1050" dirty="0"/>
          </a:p>
        </p:txBody>
      </p:sp>
      <p:sp>
        <p:nvSpPr>
          <p:cNvPr id="21" name="Text 19"/>
          <p:cNvSpPr/>
          <p:nvPr/>
        </p:nvSpPr>
        <p:spPr>
          <a:xfrm>
            <a:off x="6479896" y="3145536"/>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Adrenaline 1 mg IV/IO early</a:t>
            </a:r>
            <a:endParaRPr lang="en-US" sz="1200" dirty="0"/>
          </a:p>
        </p:txBody>
      </p:sp>
      <p:sp>
        <p:nvSpPr>
          <p:cNvPr id="22" name="Text 20"/>
          <p:cNvSpPr/>
          <p:nvPr/>
        </p:nvSpPr>
        <p:spPr>
          <a:xfrm>
            <a:off x="6479896" y="3383280"/>
            <a:ext cx="4852264" cy="512064"/>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The moment access is available, then every 3–5 minutes. Early adrenaline matters more here than anywhere.</a:t>
            </a:r>
            <a:endParaRPr lang="en-US" sz="1050" dirty="0"/>
          </a:p>
        </p:txBody>
      </p:sp>
      <p:sp>
        <p:nvSpPr>
          <p:cNvPr id="23" name="Text 21"/>
          <p:cNvSpPr/>
          <p:nvPr/>
        </p:nvSpPr>
        <p:spPr>
          <a:xfrm>
            <a:off x="6479896" y="3931920"/>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No routine antiarrhythmic</a:t>
            </a:r>
            <a:endParaRPr lang="en-US" sz="1200" dirty="0"/>
          </a:p>
        </p:txBody>
      </p:sp>
      <p:sp>
        <p:nvSpPr>
          <p:cNvPr id="24" name="Text 22"/>
          <p:cNvSpPr/>
          <p:nvPr/>
        </p:nvSpPr>
        <p:spPr>
          <a:xfrm>
            <a:off x="6479896" y="4169664"/>
            <a:ext cx="4852264" cy="512064"/>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Amiodarone and lidocaine have no role in a non-shockable rhythm.</a:t>
            </a:r>
            <a:endParaRPr lang="en-US" sz="1050" dirty="0"/>
          </a:p>
        </p:txBody>
      </p:sp>
      <p:sp>
        <p:nvSpPr>
          <p:cNvPr id="25" name="Text 23"/>
          <p:cNvSpPr/>
          <p:nvPr/>
        </p:nvSpPr>
        <p:spPr>
          <a:xfrm>
            <a:off x="6479896" y="4718304"/>
            <a:ext cx="4852264" cy="237744"/>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Hunt the reversible cause</a:t>
            </a:r>
            <a:endParaRPr lang="en-US" sz="1200" dirty="0"/>
          </a:p>
        </p:txBody>
      </p:sp>
      <p:sp>
        <p:nvSpPr>
          <p:cNvPr id="26" name="Text 24"/>
          <p:cNvSpPr/>
          <p:nvPr/>
        </p:nvSpPr>
        <p:spPr>
          <a:xfrm>
            <a:off x="6479896" y="4956048"/>
            <a:ext cx="4852264" cy="512064"/>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PEA is a diagnosis waiting to be made. One named person runs the Hs &amp; Ts aloud.</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WHAT CHANGED</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The AHA 2025 update — what actually affects you</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14</a:t>
            </a:r>
            <a:endParaRPr lang="en-US" sz="950" dirty="0"/>
          </a:p>
        </p:txBody>
      </p:sp>
      <p:sp>
        <p:nvSpPr>
          <p:cNvPr id="7" name="Shape 5"/>
          <p:cNvSpPr/>
          <p:nvPr/>
        </p:nvSpPr>
        <p:spPr>
          <a:xfrm>
            <a:off x="566928" y="1700784"/>
            <a:ext cx="3564026" cy="1225296"/>
          </a:xfrm>
          <a:prstGeom prst="roundRect">
            <a:avLst>
              <a:gd name="adj" fmla="val 7463"/>
            </a:avLst>
          </a:prstGeom>
          <a:solidFill>
            <a:srgbClr val="12293E">
              <a:alpha val="74000"/>
            </a:srgbClr>
          </a:solidFill>
          <a:ln w="12700">
            <a:solidFill>
              <a:srgbClr val="1E4560"/>
            </a:solidFill>
            <a:prstDash val="solid"/>
          </a:ln>
        </p:spPr>
      </p:sp>
      <p:sp>
        <p:nvSpPr>
          <p:cNvPr id="8" name="Text 6"/>
          <p:cNvSpPr/>
          <p:nvPr/>
        </p:nvSpPr>
        <p:spPr>
          <a:xfrm>
            <a:off x="822960" y="1847088"/>
            <a:ext cx="3051962" cy="402336"/>
          </a:xfrm>
          <a:prstGeom prst="rect">
            <a:avLst/>
          </a:prstGeom>
          <a:noFill/>
          <a:ln/>
        </p:spPr>
        <p:txBody>
          <a:bodyPr wrap="square" lIns="0" tIns="0" rIns="0" bIns="0" rtlCol="0" anchor="t"/>
          <a:lstStyle/>
          <a:p>
            <a:pPr indent="0" marL="0">
              <a:lnSpc>
                <a:spcPts val="1500"/>
              </a:lnSpc>
              <a:buNone/>
            </a:pPr>
            <a:r>
              <a:rPr lang="en-US" sz="1200" b="1" dirty="0">
                <a:solidFill>
                  <a:srgbClr val="6FD3E8"/>
                </a:solidFill>
                <a:latin typeface="Arial" pitchFamily="34" charset="0"/>
                <a:ea typeface="Arial" pitchFamily="34" charset="-122"/>
                <a:cs typeface="Arial" pitchFamily="34" charset="-120"/>
              </a:rPr>
              <a:t>One unified Chain of Survival</a:t>
            </a:r>
            <a:endParaRPr lang="en-US" sz="1200" dirty="0"/>
          </a:p>
        </p:txBody>
      </p:sp>
      <p:sp>
        <p:nvSpPr>
          <p:cNvPr id="9" name="Text 7"/>
          <p:cNvSpPr/>
          <p:nvPr/>
        </p:nvSpPr>
        <p:spPr>
          <a:xfrm>
            <a:off x="822960" y="2267712"/>
            <a:ext cx="3051962" cy="566928"/>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Adult and paediatric, in- and out-of-hospital arrest merged into a single chain — one vocabulary for every arrest.</a:t>
            </a:r>
            <a:endParaRPr lang="en-US" sz="1000" dirty="0"/>
          </a:p>
        </p:txBody>
      </p:sp>
      <p:sp>
        <p:nvSpPr>
          <p:cNvPr id="10" name="Shape 8"/>
          <p:cNvSpPr/>
          <p:nvPr/>
        </p:nvSpPr>
        <p:spPr>
          <a:xfrm>
            <a:off x="4313834" y="1700784"/>
            <a:ext cx="3564026" cy="1225296"/>
          </a:xfrm>
          <a:prstGeom prst="roundRect">
            <a:avLst>
              <a:gd name="adj" fmla="val 7463"/>
            </a:avLst>
          </a:prstGeom>
          <a:solidFill>
            <a:srgbClr val="12293E">
              <a:alpha val="74000"/>
            </a:srgbClr>
          </a:solidFill>
          <a:ln w="12700">
            <a:solidFill>
              <a:srgbClr val="1E4560"/>
            </a:solidFill>
            <a:prstDash val="solid"/>
          </a:ln>
        </p:spPr>
      </p:sp>
      <p:sp>
        <p:nvSpPr>
          <p:cNvPr id="11" name="Text 9"/>
          <p:cNvSpPr/>
          <p:nvPr/>
        </p:nvSpPr>
        <p:spPr>
          <a:xfrm>
            <a:off x="4569866" y="1847088"/>
            <a:ext cx="3051962" cy="402336"/>
          </a:xfrm>
          <a:prstGeom prst="rect">
            <a:avLst/>
          </a:prstGeom>
          <a:noFill/>
          <a:ln/>
        </p:spPr>
        <p:txBody>
          <a:bodyPr wrap="square" lIns="0" tIns="0" rIns="0" bIns="0" rtlCol="0" anchor="t"/>
          <a:lstStyle/>
          <a:p>
            <a:pPr indent="0" marL="0">
              <a:lnSpc>
                <a:spcPts val="1500"/>
              </a:lnSpc>
              <a:buNone/>
            </a:pPr>
            <a:r>
              <a:rPr lang="en-US" sz="1200" b="1" dirty="0">
                <a:solidFill>
                  <a:srgbClr val="6FD3E8"/>
                </a:solidFill>
                <a:latin typeface="Arial" pitchFamily="34" charset="0"/>
                <a:ea typeface="Arial" pitchFamily="34" charset="-122"/>
                <a:cs typeface="Arial" pitchFamily="34" charset="-120"/>
              </a:rPr>
              <a:t>Back blows come first in choking</a:t>
            </a:r>
            <a:endParaRPr lang="en-US" sz="1200" dirty="0"/>
          </a:p>
        </p:txBody>
      </p:sp>
      <p:sp>
        <p:nvSpPr>
          <p:cNvPr id="12" name="Text 10"/>
          <p:cNvSpPr/>
          <p:nvPr/>
        </p:nvSpPr>
        <p:spPr>
          <a:xfrm>
            <a:off x="4569866" y="2267712"/>
            <a:ext cx="3051962" cy="566928"/>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Adults with severe obstruction: 5 back blows, then 5 abdominal thrusts, alternating until relieved — or CPR if they go unresponsive.</a:t>
            </a:r>
            <a:endParaRPr lang="en-US" sz="1000" dirty="0"/>
          </a:p>
        </p:txBody>
      </p:sp>
      <p:sp>
        <p:nvSpPr>
          <p:cNvPr id="13" name="Shape 11"/>
          <p:cNvSpPr/>
          <p:nvPr/>
        </p:nvSpPr>
        <p:spPr>
          <a:xfrm>
            <a:off x="8060741" y="1700784"/>
            <a:ext cx="3564026" cy="1225296"/>
          </a:xfrm>
          <a:prstGeom prst="roundRect">
            <a:avLst>
              <a:gd name="adj" fmla="val 7463"/>
            </a:avLst>
          </a:prstGeom>
          <a:solidFill>
            <a:srgbClr val="12293E">
              <a:alpha val="74000"/>
            </a:srgbClr>
          </a:solidFill>
          <a:ln w="12700">
            <a:solidFill>
              <a:srgbClr val="1E4560"/>
            </a:solidFill>
            <a:prstDash val="solid"/>
          </a:ln>
        </p:spPr>
      </p:sp>
      <p:sp>
        <p:nvSpPr>
          <p:cNvPr id="14" name="Text 12"/>
          <p:cNvSpPr/>
          <p:nvPr/>
        </p:nvSpPr>
        <p:spPr>
          <a:xfrm>
            <a:off x="8316773" y="1847088"/>
            <a:ext cx="3051962" cy="402336"/>
          </a:xfrm>
          <a:prstGeom prst="rect">
            <a:avLst/>
          </a:prstGeom>
          <a:noFill/>
          <a:ln/>
        </p:spPr>
        <p:txBody>
          <a:bodyPr wrap="square" lIns="0" tIns="0" rIns="0" bIns="0" rtlCol="0" anchor="t"/>
          <a:lstStyle/>
          <a:p>
            <a:pPr indent="0" marL="0">
              <a:lnSpc>
                <a:spcPts val="1500"/>
              </a:lnSpc>
              <a:buNone/>
            </a:pPr>
            <a:r>
              <a:rPr lang="en-US" sz="1200" b="1" dirty="0">
                <a:solidFill>
                  <a:srgbClr val="6FD3E8"/>
                </a:solidFill>
                <a:latin typeface="Arial" pitchFamily="34" charset="0"/>
                <a:ea typeface="Arial" pitchFamily="34" charset="-122"/>
                <a:cs typeface="Arial" pitchFamily="34" charset="-120"/>
              </a:rPr>
              <a:t>Naloxone is written into BLS</a:t>
            </a:r>
            <a:endParaRPr lang="en-US" sz="1200" dirty="0"/>
          </a:p>
        </p:txBody>
      </p:sp>
      <p:sp>
        <p:nvSpPr>
          <p:cNvPr id="15" name="Text 13"/>
          <p:cNvSpPr/>
          <p:nvPr/>
        </p:nvSpPr>
        <p:spPr>
          <a:xfrm>
            <a:off x="8316773" y="2267712"/>
            <a:ext cx="3051962" cy="566928"/>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The algorithm now shows where naloxone fits in suspected opioid overdose. Give it — but never delay CPR for it.</a:t>
            </a:r>
            <a:endParaRPr lang="en-US" sz="1000" dirty="0"/>
          </a:p>
        </p:txBody>
      </p:sp>
      <p:sp>
        <p:nvSpPr>
          <p:cNvPr id="16" name="Shape 14"/>
          <p:cNvSpPr/>
          <p:nvPr/>
        </p:nvSpPr>
        <p:spPr>
          <a:xfrm>
            <a:off x="566928" y="3108960"/>
            <a:ext cx="3564026" cy="1225296"/>
          </a:xfrm>
          <a:prstGeom prst="roundRect">
            <a:avLst>
              <a:gd name="adj" fmla="val 7463"/>
            </a:avLst>
          </a:prstGeom>
          <a:solidFill>
            <a:srgbClr val="12293E">
              <a:alpha val="74000"/>
            </a:srgbClr>
          </a:solidFill>
          <a:ln w="12700">
            <a:solidFill>
              <a:srgbClr val="1E4560"/>
            </a:solidFill>
            <a:prstDash val="solid"/>
          </a:ln>
        </p:spPr>
      </p:sp>
      <p:sp>
        <p:nvSpPr>
          <p:cNvPr id="17" name="Text 15"/>
          <p:cNvSpPr/>
          <p:nvPr/>
        </p:nvSpPr>
        <p:spPr>
          <a:xfrm>
            <a:off x="822960" y="3255264"/>
            <a:ext cx="3051962" cy="402336"/>
          </a:xfrm>
          <a:prstGeom prst="rect">
            <a:avLst/>
          </a:prstGeom>
          <a:noFill/>
          <a:ln/>
        </p:spPr>
        <p:txBody>
          <a:bodyPr wrap="square" lIns="0" tIns="0" rIns="0" bIns="0" rtlCol="0" anchor="t"/>
          <a:lstStyle/>
          <a:p>
            <a:pPr indent="0" marL="0">
              <a:lnSpc>
                <a:spcPts val="1500"/>
              </a:lnSpc>
              <a:buNone/>
            </a:pPr>
            <a:r>
              <a:rPr lang="en-US" sz="1200" b="1" dirty="0">
                <a:solidFill>
                  <a:srgbClr val="6FD3E8"/>
                </a:solidFill>
                <a:latin typeface="Arial" pitchFamily="34" charset="0"/>
                <a:ea typeface="Arial" pitchFamily="34" charset="-122"/>
                <a:cs typeface="Arial" pitchFamily="34" charset="-120"/>
              </a:rPr>
              <a:t>Mechanical CPR — NOT routine</a:t>
            </a:r>
            <a:endParaRPr lang="en-US" sz="1200" dirty="0"/>
          </a:p>
        </p:txBody>
      </p:sp>
      <p:sp>
        <p:nvSpPr>
          <p:cNvPr id="18" name="Text 16"/>
          <p:cNvSpPr/>
          <p:nvPr/>
        </p:nvSpPr>
        <p:spPr>
          <a:xfrm>
            <a:off x="822960" y="3675888"/>
            <a:ext cx="3051962" cy="566928"/>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Routine use shows no documented benefit and is not recommended. Reserve for where manual compressions are impractical or unsafe.</a:t>
            </a:r>
            <a:endParaRPr lang="en-US" sz="1000" dirty="0"/>
          </a:p>
        </p:txBody>
      </p:sp>
      <p:sp>
        <p:nvSpPr>
          <p:cNvPr id="19" name="Shape 17"/>
          <p:cNvSpPr/>
          <p:nvPr/>
        </p:nvSpPr>
        <p:spPr>
          <a:xfrm>
            <a:off x="4313834" y="3108960"/>
            <a:ext cx="3564026" cy="1225296"/>
          </a:xfrm>
          <a:prstGeom prst="roundRect">
            <a:avLst>
              <a:gd name="adj" fmla="val 7463"/>
            </a:avLst>
          </a:prstGeom>
          <a:solidFill>
            <a:srgbClr val="12293E">
              <a:alpha val="74000"/>
            </a:srgbClr>
          </a:solidFill>
          <a:ln w="12700">
            <a:solidFill>
              <a:srgbClr val="1E4560"/>
            </a:solidFill>
            <a:prstDash val="solid"/>
          </a:ln>
        </p:spPr>
      </p:sp>
      <p:sp>
        <p:nvSpPr>
          <p:cNvPr id="20" name="Text 18"/>
          <p:cNvSpPr/>
          <p:nvPr/>
        </p:nvSpPr>
        <p:spPr>
          <a:xfrm>
            <a:off x="4569866" y="3255264"/>
            <a:ext cx="3051962" cy="402336"/>
          </a:xfrm>
          <a:prstGeom prst="rect">
            <a:avLst/>
          </a:prstGeom>
          <a:noFill/>
          <a:ln/>
        </p:spPr>
        <p:txBody>
          <a:bodyPr wrap="square" lIns="0" tIns="0" rIns="0" bIns="0" rtlCol="0" anchor="t"/>
          <a:lstStyle/>
          <a:p>
            <a:pPr indent="0" marL="0">
              <a:lnSpc>
                <a:spcPts val="1500"/>
              </a:lnSpc>
              <a:buNone/>
            </a:pPr>
            <a:r>
              <a:rPr lang="en-US" sz="1200" b="1" dirty="0">
                <a:solidFill>
                  <a:srgbClr val="6FD3E8"/>
                </a:solidFill>
                <a:latin typeface="Arial" pitchFamily="34" charset="0"/>
                <a:ea typeface="Arial" pitchFamily="34" charset="-122"/>
                <a:cs typeface="Arial" pitchFamily="34" charset="-120"/>
              </a:rPr>
              <a:t>Airway in head/neck trauma</a:t>
            </a:r>
            <a:endParaRPr lang="en-US" sz="1200" dirty="0"/>
          </a:p>
        </p:txBody>
      </p:sp>
      <p:sp>
        <p:nvSpPr>
          <p:cNvPr id="21" name="Text 19"/>
          <p:cNvSpPr/>
          <p:nvPr/>
        </p:nvSpPr>
        <p:spPr>
          <a:xfrm>
            <a:off x="4569866" y="3675888"/>
            <a:ext cx="3051962" cy="566928"/>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If a jaw thrust fails to open the airway, use a head tilt–chin lift. An unopened airway is the bigger risk.</a:t>
            </a:r>
            <a:endParaRPr lang="en-US" sz="1000" dirty="0"/>
          </a:p>
        </p:txBody>
      </p:sp>
      <p:sp>
        <p:nvSpPr>
          <p:cNvPr id="22" name="Shape 20"/>
          <p:cNvSpPr/>
          <p:nvPr/>
        </p:nvSpPr>
        <p:spPr>
          <a:xfrm>
            <a:off x="8060741" y="3108960"/>
            <a:ext cx="3564026" cy="1225296"/>
          </a:xfrm>
          <a:prstGeom prst="roundRect">
            <a:avLst>
              <a:gd name="adj" fmla="val 7463"/>
            </a:avLst>
          </a:prstGeom>
          <a:solidFill>
            <a:srgbClr val="12293E">
              <a:alpha val="74000"/>
            </a:srgbClr>
          </a:solidFill>
          <a:ln w="12700">
            <a:solidFill>
              <a:srgbClr val="1E4560"/>
            </a:solidFill>
            <a:prstDash val="solid"/>
          </a:ln>
        </p:spPr>
      </p:sp>
      <p:sp>
        <p:nvSpPr>
          <p:cNvPr id="23" name="Text 21"/>
          <p:cNvSpPr/>
          <p:nvPr/>
        </p:nvSpPr>
        <p:spPr>
          <a:xfrm>
            <a:off x="8316773" y="3255264"/>
            <a:ext cx="3051962" cy="402336"/>
          </a:xfrm>
          <a:prstGeom prst="rect">
            <a:avLst/>
          </a:prstGeom>
          <a:noFill/>
          <a:ln/>
        </p:spPr>
        <p:txBody>
          <a:bodyPr wrap="square" lIns="0" tIns="0" rIns="0" bIns="0" rtlCol="0" anchor="t"/>
          <a:lstStyle/>
          <a:p>
            <a:pPr indent="0" marL="0">
              <a:lnSpc>
                <a:spcPts val="1500"/>
              </a:lnSpc>
              <a:buNone/>
            </a:pPr>
            <a:r>
              <a:rPr lang="en-US" sz="1200" b="1" dirty="0">
                <a:solidFill>
                  <a:srgbClr val="6FD3E8"/>
                </a:solidFill>
                <a:latin typeface="Arial" pitchFamily="34" charset="0"/>
                <a:ea typeface="Arial" pitchFamily="34" charset="-122"/>
                <a:cs typeface="Arial" pitchFamily="34" charset="-120"/>
              </a:rPr>
              <a:t>Cardioversion energy</a:t>
            </a:r>
            <a:endParaRPr lang="en-US" sz="1200" dirty="0"/>
          </a:p>
        </p:txBody>
      </p:sp>
      <p:sp>
        <p:nvSpPr>
          <p:cNvPr id="24" name="Text 22"/>
          <p:cNvSpPr/>
          <p:nvPr/>
        </p:nvSpPr>
        <p:spPr>
          <a:xfrm>
            <a:off x="8316773" y="3675888"/>
            <a:ext cx="3051962" cy="566928"/>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For atrial fibrillation an initial biphasic setting of at least 200 J is reasonable; 200 J may be reasonable for flutter.</a:t>
            </a:r>
            <a:endParaRPr lang="en-US" sz="1000" dirty="0"/>
          </a:p>
        </p:txBody>
      </p:sp>
      <p:sp>
        <p:nvSpPr>
          <p:cNvPr id="25" name="Shape 23"/>
          <p:cNvSpPr/>
          <p:nvPr/>
        </p:nvSpPr>
        <p:spPr>
          <a:xfrm>
            <a:off x="566928" y="4498848"/>
            <a:ext cx="11057839" cy="1152144"/>
          </a:xfrm>
          <a:prstGeom prst="roundRect">
            <a:avLst>
              <a:gd name="adj" fmla="val 6349"/>
            </a:avLst>
          </a:prstGeom>
          <a:solidFill>
            <a:srgbClr val="22B455">
              <a:alpha val="12000"/>
            </a:srgbClr>
          </a:solidFill>
          <a:ln w="12700">
            <a:solidFill>
              <a:srgbClr val="22B455"/>
            </a:solidFill>
            <a:prstDash val="solid"/>
          </a:ln>
        </p:spPr>
      </p:sp>
      <p:sp>
        <p:nvSpPr>
          <p:cNvPr id="26" name="Text 24"/>
          <p:cNvSpPr/>
          <p:nvPr/>
        </p:nvSpPr>
        <p:spPr>
          <a:xfrm>
            <a:off x="822960" y="4626864"/>
            <a:ext cx="10545775" cy="219456"/>
          </a:xfrm>
          <a:prstGeom prst="rect">
            <a:avLst/>
          </a:prstGeom>
          <a:noFill/>
          <a:ln/>
        </p:spPr>
        <p:txBody>
          <a:bodyPr wrap="square" lIns="0" tIns="0" rIns="0" bIns="0" rtlCol="0" anchor="ctr"/>
          <a:lstStyle/>
          <a:p>
            <a:pPr indent="0" marL="0">
              <a:buNone/>
            </a:pPr>
            <a:r>
              <a:rPr lang="en-US" sz="900" b="1" spc="200" kern="0" dirty="0">
                <a:solidFill>
                  <a:srgbClr val="22B455"/>
                </a:solidFill>
                <a:latin typeface="Arial" pitchFamily="34" charset="0"/>
                <a:ea typeface="Arial" pitchFamily="34" charset="-122"/>
                <a:cs typeface="Arial" pitchFamily="34" charset="-120"/>
              </a:rPr>
              <a:t>UNCHANGED, AND STILL THE WHOLE GAME</a:t>
            </a:r>
            <a:endParaRPr lang="en-US" sz="900" dirty="0"/>
          </a:p>
        </p:txBody>
      </p:sp>
      <p:sp>
        <p:nvSpPr>
          <p:cNvPr id="27" name="Text 25"/>
          <p:cNvSpPr/>
          <p:nvPr/>
        </p:nvSpPr>
        <p:spPr>
          <a:xfrm>
            <a:off x="822960" y="4864608"/>
            <a:ext cx="10545775" cy="658368"/>
          </a:xfrm>
          <a:prstGeom prst="rect">
            <a:avLst/>
          </a:prstGeom>
          <a:noFill/>
          <a:ln/>
        </p:spPr>
        <p:txBody>
          <a:bodyPr wrap="square" lIns="0" tIns="0" rIns="0" bIns="0" rtlCol="0" anchor="t"/>
          <a:lstStyle/>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30:2  ·  rate 100–120/min  ·  depth 5–6 cm  ·  full recoil  ·  minimal interruptions  ·  early defibrillation.</a:t>
            </a:r>
            <a:endParaRPr lang="en-US" sz="1250" dirty="0"/>
          </a:p>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The 2025 update refines high-quality BLS. It does not replace it. If you remember nothing else from today, remember that list.</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1847088"/>
            <a:ext cx="2377440" cy="1371600"/>
          </a:xfrm>
          <a:prstGeom prst="rect">
            <a:avLst/>
          </a:prstGeom>
          <a:noFill/>
          <a:ln/>
        </p:spPr>
        <p:txBody>
          <a:bodyPr wrap="square" lIns="0" tIns="0" rIns="0" bIns="0" rtlCol="0" anchor="ctr"/>
          <a:lstStyle/>
          <a:p>
            <a:pPr indent="0" marL="0">
              <a:buNone/>
            </a:pPr>
            <a:r>
              <a:rPr lang="en-US" sz="9600" b="1" dirty="0">
                <a:solidFill>
                  <a:srgbClr val="C9334D"/>
                </a:solidFill>
                <a:latin typeface="Arial" pitchFamily="34" charset="0"/>
                <a:ea typeface="Arial" pitchFamily="34" charset="-122"/>
                <a:cs typeface="Arial" pitchFamily="34" charset="-120"/>
              </a:rPr>
              <a:t>03</a:t>
            </a:r>
            <a:endParaRPr lang="en-US" sz="9600" dirty="0"/>
          </a:p>
        </p:txBody>
      </p:sp>
      <p:sp>
        <p:nvSpPr>
          <p:cNvPr id="4" name="Text 2"/>
          <p:cNvSpPr/>
          <p:nvPr/>
        </p:nvSpPr>
        <p:spPr>
          <a:xfrm>
            <a:off x="566928" y="3127248"/>
            <a:ext cx="8595360" cy="786384"/>
          </a:xfrm>
          <a:prstGeom prst="rect">
            <a:avLst/>
          </a:prstGeom>
          <a:noFill/>
          <a:ln/>
        </p:spPr>
        <p:txBody>
          <a:bodyPr wrap="square" lIns="0" tIns="0" rIns="0" bIns="0" rtlCol="0" anchor="ctr"/>
          <a:lstStyle/>
          <a:p>
            <a:pPr indent="0" marL="0">
              <a:buNone/>
            </a:pPr>
            <a:r>
              <a:rPr lang="en-US" sz="4000" b="1" dirty="0">
                <a:solidFill>
                  <a:srgbClr val="FFFFFF"/>
                </a:solidFill>
                <a:latin typeface="Arial" pitchFamily="34" charset="0"/>
                <a:ea typeface="Arial" pitchFamily="34" charset="-122"/>
                <a:cs typeface="Arial" pitchFamily="34" charset="-120"/>
              </a:rPr>
              <a:t>The Code Blue Team</a:t>
            </a:r>
            <a:endParaRPr lang="en-US" sz="4000" dirty="0"/>
          </a:p>
        </p:txBody>
      </p:sp>
      <p:sp>
        <p:nvSpPr>
          <p:cNvPr id="5" name="Text 3"/>
          <p:cNvSpPr/>
          <p:nvPr/>
        </p:nvSpPr>
        <p:spPr>
          <a:xfrm>
            <a:off x="566928" y="3968496"/>
            <a:ext cx="7589520" cy="914400"/>
          </a:xfrm>
          <a:prstGeom prst="rect">
            <a:avLst/>
          </a:prstGeom>
          <a:noFill/>
          <a:ln/>
        </p:spPr>
        <p:txBody>
          <a:bodyPr wrap="square" lIns="0" tIns="0" rIns="0" bIns="0" rtlCol="0" anchor="t"/>
          <a:lstStyle/>
          <a:p>
            <a:pPr indent="0" marL="0">
              <a:lnSpc>
                <a:spcPts val="2100"/>
              </a:lnSpc>
              <a:buNone/>
            </a:pPr>
            <a:r>
              <a:rPr lang="en-US" sz="1400" dirty="0">
                <a:solidFill>
                  <a:srgbClr val="AFC7D6"/>
                </a:solidFill>
                <a:latin typeface="Calibri" pitchFamily="34" charset="0"/>
                <a:ea typeface="Calibri" pitchFamily="34" charset="-122"/>
                <a:cs typeface="Calibri" pitchFamily="34" charset="-120"/>
              </a:rPr>
              <a:t>Resuscitations rarely fail on knowledge — they fail on coordination. Two people doing the same job,</a:t>
            </a:r>
            <a:endParaRPr lang="en-US" sz="1400" dirty="0"/>
          </a:p>
          <a:p>
            <a:pPr indent="0" marL="0">
              <a:lnSpc>
                <a:spcPts val="2100"/>
              </a:lnSpc>
              <a:buNone/>
            </a:pPr>
            <a:r>
              <a:rPr lang="en-US" sz="1400" dirty="0">
                <a:solidFill>
                  <a:srgbClr val="AFC7D6"/>
                </a:solidFill>
                <a:latin typeface="Calibri" pitchFamily="34" charset="0"/>
                <a:ea typeface="Calibri" pitchFamily="34" charset="-122"/>
                <a:cs typeface="Calibri" pitchFamily="34" charset="-120"/>
              </a:rPr>
              <a:t>nobody doing another, an order given to the room and picked up by no one.</a:t>
            </a:r>
            <a:endParaRPr lang="en-US" sz="1400" dirty="0"/>
          </a:p>
        </p:txBody>
      </p:sp>
      <p:sp>
        <p:nvSpPr>
          <p:cNvPr id="6" name="Text 4"/>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7" name="Text 5"/>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15</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SECTION 03</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Six core roles — know them all, take any of them</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16</a:t>
            </a:r>
            <a:endParaRPr lang="en-US" sz="950" dirty="0"/>
          </a:p>
        </p:txBody>
      </p:sp>
      <p:sp>
        <p:nvSpPr>
          <p:cNvPr id="7" name="Shape 5"/>
          <p:cNvSpPr/>
          <p:nvPr/>
        </p:nvSpPr>
        <p:spPr>
          <a:xfrm>
            <a:off x="566928" y="1719072"/>
            <a:ext cx="3564026" cy="1408176"/>
          </a:xfrm>
          <a:prstGeom prst="roundRect">
            <a:avLst>
              <a:gd name="adj" fmla="val 6494"/>
            </a:avLst>
          </a:prstGeom>
          <a:solidFill>
            <a:srgbClr val="C9334D">
              <a:alpha val="16000"/>
            </a:srgbClr>
          </a:solidFill>
          <a:ln w="12700">
            <a:solidFill>
              <a:srgbClr val="1E4560"/>
            </a:solidFill>
            <a:prstDash val="solid"/>
          </a:ln>
        </p:spPr>
      </p:sp>
      <p:sp>
        <p:nvSpPr>
          <p:cNvPr id="8" name="Text 6"/>
          <p:cNvSpPr/>
          <p:nvPr/>
        </p:nvSpPr>
        <p:spPr>
          <a:xfrm>
            <a:off x="841248" y="1883664"/>
            <a:ext cx="3015386" cy="274320"/>
          </a:xfrm>
          <a:prstGeom prst="rect">
            <a:avLst/>
          </a:prstGeom>
          <a:noFill/>
          <a:ln/>
        </p:spPr>
        <p:txBody>
          <a:bodyPr wrap="square" lIns="0" tIns="0" rIns="0" bIns="0" rtlCol="0" anchor="ctr"/>
          <a:lstStyle/>
          <a:p>
            <a:pPr indent="0" marL="0">
              <a:buNone/>
            </a:pPr>
            <a:r>
              <a:rPr lang="en-US" sz="1350" b="1" dirty="0">
                <a:solidFill>
                  <a:srgbClr val="E04A63"/>
                </a:solidFill>
                <a:latin typeface="Arial" pitchFamily="34" charset="0"/>
                <a:ea typeface="Arial" pitchFamily="34" charset="-122"/>
                <a:cs typeface="Arial" pitchFamily="34" charset="-120"/>
              </a:rPr>
              <a:t>Team leader</a:t>
            </a:r>
            <a:endParaRPr lang="en-US" sz="1350" dirty="0"/>
          </a:p>
        </p:txBody>
      </p:sp>
      <p:sp>
        <p:nvSpPr>
          <p:cNvPr id="9" name="Text 7"/>
          <p:cNvSpPr/>
          <p:nvPr/>
        </p:nvSpPr>
        <p:spPr>
          <a:xfrm>
            <a:off x="841248" y="2194560"/>
            <a:ext cx="3015386" cy="85953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Stands at the foot of the bed and touches nobody. Assigns roles by name, runs the algorithm, decides shocks and drugs, summarises every two minutes, leads the debrief.</a:t>
            </a:r>
            <a:endParaRPr lang="en-US" sz="1050" dirty="0"/>
          </a:p>
        </p:txBody>
      </p:sp>
      <p:sp>
        <p:nvSpPr>
          <p:cNvPr id="10" name="Shape 8"/>
          <p:cNvSpPr/>
          <p:nvPr/>
        </p:nvSpPr>
        <p:spPr>
          <a:xfrm>
            <a:off x="4313834" y="1719072"/>
            <a:ext cx="3564026" cy="1408176"/>
          </a:xfrm>
          <a:prstGeom prst="roundRect">
            <a:avLst>
              <a:gd name="adj" fmla="val 6494"/>
            </a:avLst>
          </a:prstGeom>
          <a:solidFill>
            <a:srgbClr val="12293E">
              <a:alpha val="74000"/>
            </a:srgbClr>
          </a:solidFill>
          <a:ln w="12700">
            <a:solidFill>
              <a:srgbClr val="1E4560"/>
            </a:solidFill>
            <a:prstDash val="solid"/>
          </a:ln>
        </p:spPr>
      </p:sp>
      <p:sp>
        <p:nvSpPr>
          <p:cNvPr id="11" name="Text 9"/>
          <p:cNvSpPr/>
          <p:nvPr/>
        </p:nvSpPr>
        <p:spPr>
          <a:xfrm>
            <a:off x="4588154" y="1883664"/>
            <a:ext cx="3015386" cy="274320"/>
          </a:xfrm>
          <a:prstGeom prst="rect">
            <a:avLst/>
          </a:prstGeom>
          <a:noFill/>
          <a:ln/>
        </p:spPr>
        <p:txBody>
          <a:bodyPr wrap="square" lIns="0" tIns="0" rIns="0" bIns="0" rtlCol="0" anchor="ctr"/>
          <a:lstStyle/>
          <a:p>
            <a:pPr indent="0" marL="0">
              <a:buNone/>
            </a:pPr>
            <a:r>
              <a:rPr lang="en-US" sz="1350" b="1" dirty="0">
                <a:solidFill>
                  <a:srgbClr val="FFFFFF"/>
                </a:solidFill>
                <a:latin typeface="Arial" pitchFamily="34" charset="0"/>
                <a:ea typeface="Arial" pitchFamily="34" charset="-122"/>
                <a:cs typeface="Arial" pitchFamily="34" charset="-120"/>
              </a:rPr>
              <a:t>Compressor</a:t>
            </a:r>
            <a:endParaRPr lang="en-US" sz="1350" dirty="0"/>
          </a:p>
        </p:txBody>
      </p:sp>
      <p:sp>
        <p:nvSpPr>
          <p:cNvPr id="12" name="Text 10"/>
          <p:cNvSpPr/>
          <p:nvPr/>
        </p:nvSpPr>
        <p:spPr>
          <a:xfrm>
            <a:off x="4588154" y="2194560"/>
            <a:ext cx="3015386" cy="85953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High-quality compressions, counts aloud, hands over every two minutes. The second compressor stands ready and swaps at the rhythm check.</a:t>
            </a:r>
            <a:endParaRPr lang="en-US" sz="1050" dirty="0"/>
          </a:p>
        </p:txBody>
      </p:sp>
      <p:sp>
        <p:nvSpPr>
          <p:cNvPr id="13" name="Shape 11"/>
          <p:cNvSpPr/>
          <p:nvPr/>
        </p:nvSpPr>
        <p:spPr>
          <a:xfrm>
            <a:off x="8060741" y="1719072"/>
            <a:ext cx="3564026" cy="1408176"/>
          </a:xfrm>
          <a:prstGeom prst="roundRect">
            <a:avLst>
              <a:gd name="adj" fmla="val 6494"/>
            </a:avLst>
          </a:prstGeom>
          <a:solidFill>
            <a:srgbClr val="12293E">
              <a:alpha val="74000"/>
            </a:srgbClr>
          </a:solidFill>
          <a:ln w="12700">
            <a:solidFill>
              <a:srgbClr val="1E4560"/>
            </a:solidFill>
            <a:prstDash val="solid"/>
          </a:ln>
        </p:spPr>
      </p:sp>
      <p:sp>
        <p:nvSpPr>
          <p:cNvPr id="14" name="Text 12"/>
          <p:cNvSpPr/>
          <p:nvPr/>
        </p:nvSpPr>
        <p:spPr>
          <a:xfrm>
            <a:off x="8335061" y="1883664"/>
            <a:ext cx="3015386" cy="274320"/>
          </a:xfrm>
          <a:prstGeom prst="rect">
            <a:avLst/>
          </a:prstGeom>
          <a:noFill/>
          <a:ln/>
        </p:spPr>
        <p:txBody>
          <a:bodyPr wrap="square" lIns="0" tIns="0" rIns="0" bIns="0" rtlCol="0" anchor="ctr"/>
          <a:lstStyle/>
          <a:p>
            <a:pPr indent="0" marL="0">
              <a:buNone/>
            </a:pPr>
            <a:r>
              <a:rPr lang="en-US" sz="1350" b="1" dirty="0">
                <a:solidFill>
                  <a:srgbClr val="FFFFFF"/>
                </a:solidFill>
                <a:latin typeface="Arial" pitchFamily="34" charset="0"/>
                <a:ea typeface="Arial" pitchFamily="34" charset="-122"/>
                <a:cs typeface="Arial" pitchFamily="34" charset="-120"/>
              </a:rPr>
              <a:t>Airway</a:t>
            </a:r>
            <a:endParaRPr lang="en-US" sz="1350" dirty="0"/>
          </a:p>
        </p:txBody>
      </p:sp>
      <p:sp>
        <p:nvSpPr>
          <p:cNvPr id="15" name="Text 13"/>
          <p:cNvSpPr/>
          <p:nvPr/>
        </p:nvSpPr>
        <p:spPr>
          <a:xfrm>
            <a:off x="8335061" y="2194560"/>
            <a:ext cx="3015386" cy="85953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Head position, OPA, two-handed seal on the BVM with oxygen at 15 L/min, timing 30:2 with the compressor.</a:t>
            </a:r>
            <a:endParaRPr lang="en-US" sz="1050" dirty="0"/>
          </a:p>
        </p:txBody>
      </p:sp>
      <p:sp>
        <p:nvSpPr>
          <p:cNvPr id="16" name="Shape 14"/>
          <p:cNvSpPr/>
          <p:nvPr/>
        </p:nvSpPr>
        <p:spPr>
          <a:xfrm>
            <a:off x="566928" y="3310128"/>
            <a:ext cx="3564026" cy="1408176"/>
          </a:xfrm>
          <a:prstGeom prst="roundRect">
            <a:avLst>
              <a:gd name="adj" fmla="val 6494"/>
            </a:avLst>
          </a:prstGeom>
          <a:solidFill>
            <a:srgbClr val="12293E">
              <a:alpha val="74000"/>
            </a:srgbClr>
          </a:solidFill>
          <a:ln w="12700">
            <a:solidFill>
              <a:srgbClr val="1E4560"/>
            </a:solidFill>
            <a:prstDash val="solid"/>
          </a:ln>
        </p:spPr>
      </p:sp>
      <p:sp>
        <p:nvSpPr>
          <p:cNvPr id="17" name="Text 15"/>
          <p:cNvSpPr/>
          <p:nvPr/>
        </p:nvSpPr>
        <p:spPr>
          <a:xfrm>
            <a:off x="841248" y="3474720"/>
            <a:ext cx="3015386" cy="274320"/>
          </a:xfrm>
          <a:prstGeom prst="rect">
            <a:avLst/>
          </a:prstGeom>
          <a:noFill/>
          <a:ln/>
        </p:spPr>
        <p:txBody>
          <a:bodyPr wrap="square" lIns="0" tIns="0" rIns="0" bIns="0" rtlCol="0" anchor="ctr"/>
          <a:lstStyle/>
          <a:p>
            <a:pPr indent="0" marL="0">
              <a:buNone/>
            </a:pPr>
            <a:r>
              <a:rPr lang="en-US" sz="1350" b="1" dirty="0">
                <a:solidFill>
                  <a:srgbClr val="FFFFFF"/>
                </a:solidFill>
                <a:latin typeface="Arial" pitchFamily="34" charset="0"/>
                <a:ea typeface="Arial" pitchFamily="34" charset="-122"/>
                <a:cs typeface="Arial" pitchFamily="34" charset="-120"/>
              </a:rPr>
              <a:t>Defibrillation</a:t>
            </a:r>
            <a:endParaRPr lang="en-US" sz="1350" dirty="0"/>
          </a:p>
        </p:txBody>
      </p:sp>
      <p:sp>
        <p:nvSpPr>
          <p:cNvPr id="18" name="Text 16"/>
          <p:cNvSpPr/>
          <p:nvPr/>
        </p:nvSpPr>
        <p:spPr>
          <a:xfrm>
            <a:off x="841248" y="3785616"/>
            <a:ext cx="3015386" cy="85953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Brings and operates the AED, owns safety at every shock, announces the rhythm and the shock number out loud.</a:t>
            </a:r>
            <a:endParaRPr lang="en-US" sz="1050" dirty="0"/>
          </a:p>
        </p:txBody>
      </p:sp>
      <p:sp>
        <p:nvSpPr>
          <p:cNvPr id="19" name="Shape 17"/>
          <p:cNvSpPr/>
          <p:nvPr/>
        </p:nvSpPr>
        <p:spPr>
          <a:xfrm>
            <a:off x="4313834" y="3310128"/>
            <a:ext cx="3564026" cy="1408176"/>
          </a:xfrm>
          <a:prstGeom prst="roundRect">
            <a:avLst>
              <a:gd name="adj" fmla="val 6494"/>
            </a:avLst>
          </a:prstGeom>
          <a:solidFill>
            <a:srgbClr val="12293E">
              <a:alpha val="74000"/>
            </a:srgbClr>
          </a:solidFill>
          <a:ln w="12700">
            <a:solidFill>
              <a:srgbClr val="1E4560"/>
            </a:solidFill>
            <a:prstDash val="solid"/>
          </a:ln>
        </p:spPr>
      </p:sp>
      <p:sp>
        <p:nvSpPr>
          <p:cNvPr id="20" name="Text 18"/>
          <p:cNvSpPr/>
          <p:nvPr/>
        </p:nvSpPr>
        <p:spPr>
          <a:xfrm>
            <a:off x="4588154" y="3474720"/>
            <a:ext cx="3015386" cy="274320"/>
          </a:xfrm>
          <a:prstGeom prst="rect">
            <a:avLst/>
          </a:prstGeom>
          <a:noFill/>
          <a:ln/>
        </p:spPr>
        <p:txBody>
          <a:bodyPr wrap="square" lIns="0" tIns="0" rIns="0" bIns="0" rtlCol="0" anchor="ctr"/>
          <a:lstStyle/>
          <a:p>
            <a:pPr indent="0" marL="0">
              <a:buNone/>
            </a:pPr>
            <a:r>
              <a:rPr lang="en-US" sz="1350" b="1" dirty="0">
                <a:solidFill>
                  <a:srgbClr val="FFFFFF"/>
                </a:solidFill>
                <a:latin typeface="Arial" pitchFamily="34" charset="0"/>
                <a:ea typeface="Arial" pitchFamily="34" charset="-122"/>
                <a:cs typeface="Arial" pitchFamily="34" charset="-120"/>
              </a:rPr>
              <a:t>Drugs / IV access</a:t>
            </a:r>
            <a:endParaRPr lang="en-US" sz="1350" dirty="0"/>
          </a:p>
        </p:txBody>
      </p:sp>
      <p:sp>
        <p:nvSpPr>
          <p:cNvPr id="21" name="Text 19"/>
          <p:cNvSpPr/>
          <p:nvPr/>
        </p:nvSpPr>
        <p:spPr>
          <a:xfrm>
            <a:off x="4588154" y="3785616"/>
            <a:ext cx="3015386" cy="85953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Secures IV or IO access, prepares and gives drugs on the leader's order, repeats back dose and route, flushes and labels.</a:t>
            </a:r>
            <a:endParaRPr lang="en-US" sz="1050" dirty="0"/>
          </a:p>
        </p:txBody>
      </p:sp>
      <p:sp>
        <p:nvSpPr>
          <p:cNvPr id="22" name="Shape 20"/>
          <p:cNvSpPr/>
          <p:nvPr/>
        </p:nvSpPr>
        <p:spPr>
          <a:xfrm>
            <a:off x="8060741" y="3310128"/>
            <a:ext cx="3564026" cy="1408176"/>
          </a:xfrm>
          <a:prstGeom prst="roundRect">
            <a:avLst>
              <a:gd name="adj" fmla="val 6494"/>
            </a:avLst>
          </a:prstGeom>
          <a:solidFill>
            <a:srgbClr val="12293E">
              <a:alpha val="74000"/>
            </a:srgbClr>
          </a:solidFill>
          <a:ln w="12700">
            <a:solidFill>
              <a:srgbClr val="1E4560"/>
            </a:solidFill>
            <a:prstDash val="solid"/>
          </a:ln>
        </p:spPr>
      </p:sp>
      <p:sp>
        <p:nvSpPr>
          <p:cNvPr id="23" name="Text 21"/>
          <p:cNvSpPr/>
          <p:nvPr/>
        </p:nvSpPr>
        <p:spPr>
          <a:xfrm>
            <a:off x="8335061" y="3474720"/>
            <a:ext cx="3015386" cy="274320"/>
          </a:xfrm>
          <a:prstGeom prst="rect">
            <a:avLst/>
          </a:prstGeom>
          <a:noFill/>
          <a:ln/>
        </p:spPr>
        <p:txBody>
          <a:bodyPr wrap="square" lIns="0" tIns="0" rIns="0" bIns="0" rtlCol="0" anchor="ctr"/>
          <a:lstStyle/>
          <a:p>
            <a:pPr indent="0" marL="0">
              <a:buNone/>
            </a:pPr>
            <a:r>
              <a:rPr lang="en-US" sz="1350" b="1" dirty="0">
                <a:solidFill>
                  <a:srgbClr val="FFFFFF"/>
                </a:solidFill>
                <a:latin typeface="Arial" pitchFamily="34" charset="0"/>
                <a:ea typeface="Arial" pitchFamily="34" charset="-122"/>
                <a:cs typeface="Arial" pitchFamily="34" charset="-120"/>
              </a:rPr>
              <a:t>Recorder / runner</a:t>
            </a:r>
            <a:endParaRPr lang="en-US" sz="1350" dirty="0"/>
          </a:p>
        </p:txBody>
      </p:sp>
      <p:sp>
        <p:nvSpPr>
          <p:cNvPr id="24" name="Text 22"/>
          <p:cNvSpPr/>
          <p:nvPr/>
        </p:nvSpPr>
        <p:spPr>
          <a:xfrm>
            <a:off x="8335061" y="3785616"/>
            <a:ext cx="3015386" cy="85953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Logs the times — arrest, shocks, drugs, cycles. Calls the two-minute intervals. Runs for equipment and calls the ambulance.</a:t>
            </a:r>
            <a:endParaRPr lang="en-US" sz="1050" dirty="0"/>
          </a:p>
        </p:txBody>
      </p:sp>
      <p:sp>
        <p:nvSpPr>
          <p:cNvPr id="25" name="Shape 23"/>
          <p:cNvSpPr/>
          <p:nvPr/>
        </p:nvSpPr>
        <p:spPr>
          <a:xfrm>
            <a:off x="566928" y="4846320"/>
            <a:ext cx="11057839" cy="932688"/>
          </a:xfrm>
          <a:prstGeom prst="roundRect">
            <a:avLst>
              <a:gd name="adj" fmla="val 7843"/>
            </a:avLst>
          </a:prstGeom>
          <a:solidFill>
            <a:srgbClr val="E9A81C">
              <a:alpha val="12000"/>
            </a:srgbClr>
          </a:solidFill>
          <a:ln w="12700">
            <a:solidFill>
              <a:srgbClr val="E9A81C"/>
            </a:solidFill>
            <a:prstDash val="solid"/>
          </a:ln>
        </p:spPr>
      </p:sp>
      <p:sp>
        <p:nvSpPr>
          <p:cNvPr id="26" name="Text 24"/>
          <p:cNvSpPr/>
          <p:nvPr/>
        </p:nvSpPr>
        <p:spPr>
          <a:xfrm>
            <a:off x="822960" y="4974336"/>
            <a:ext cx="10545775" cy="219456"/>
          </a:xfrm>
          <a:prstGeom prst="rect">
            <a:avLst/>
          </a:prstGeom>
          <a:noFill/>
          <a:ln/>
        </p:spPr>
        <p:txBody>
          <a:bodyPr wrap="square" lIns="0" tIns="0" rIns="0" bIns="0" rtlCol="0" anchor="ctr"/>
          <a:lstStyle/>
          <a:p>
            <a:pPr indent="0" marL="0">
              <a:buNone/>
            </a:pPr>
            <a:r>
              <a:rPr lang="en-US" sz="900" b="1" spc="200" kern="0" dirty="0">
                <a:solidFill>
                  <a:srgbClr val="E9A81C"/>
                </a:solidFill>
                <a:latin typeface="Arial" pitchFamily="34" charset="0"/>
                <a:ea typeface="Arial" pitchFamily="34" charset="-122"/>
                <a:cs typeface="Arial" pitchFamily="34" charset="-120"/>
              </a:rPr>
              <a:t>POSITIONING RULE</a:t>
            </a:r>
            <a:endParaRPr lang="en-US" sz="900" dirty="0"/>
          </a:p>
        </p:txBody>
      </p:sp>
      <p:sp>
        <p:nvSpPr>
          <p:cNvPr id="27" name="Text 25"/>
          <p:cNvSpPr/>
          <p:nvPr/>
        </p:nvSpPr>
        <p:spPr>
          <a:xfrm>
            <a:off x="822960" y="5212080"/>
            <a:ext cx="10545775" cy="438912"/>
          </a:xfrm>
          <a:prstGeom prst="rect">
            <a:avLst/>
          </a:prstGeom>
          <a:noFill/>
          <a:ln/>
        </p:spPr>
        <p:txBody>
          <a:bodyPr wrap="square" lIns="0" tIns="0" rIns="0" bIns="0" rtlCol="0" anchor="t"/>
          <a:lstStyle/>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The leader stands at the foot of the bed and does not touch the patient. The moment the leader starts compressing, the team loses its only pair of eyes on the whole picture.</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SECTION 03</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Closed-loop communication</a:t>
            </a:r>
            <a:endParaRPr lang="en-US" sz="2900" dirty="0"/>
          </a:p>
        </p:txBody>
      </p:sp>
      <p:sp>
        <p:nvSpPr>
          <p:cNvPr id="5" name="Text 3"/>
          <p:cNvSpPr/>
          <p:nvPr/>
        </p:nvSpPr>
        <p:spPr>
          <a:xfrm>
            <a:off x="566928" y="1335024"/>
            <a:ext cx="9692640" cy="457200"/>
          </a:xfrm>
          <a:prstGeom prst="rect">
            <a:avLst/>
          </a:prstGeom>
          <a:noFill/>
          <a:ln/>
        </p:spPr>
        <p:txBody>
          <a:bodyPr wrap="square" lIns="0" tIns="0" rIns="0" bIns="0" rtlCol="0" anchor="t"/>
          <a:lstStyle/>
          <a:p>
            <a:pPr indent="0" marL="0">
              <a:lnSpc>
                <a:spcPts val="1900"/>
              </a:lnSpc>
              <a:buNone/>
            </a:pPr>
            <a:r>
              <a:rPr lang="en-US" sz="1350" dirty="0">
                <a:solidFill>
                  <a:srgbClr val="AFC7D6"/>
                </a:solidFill>
                <a:latin typeface="Calibri" pitchFamily="34" charset="0"/>
                <a:ea typeface="Calibri" pitchFamily="34" charset="-122"/>
                <a:cs typeface="Calibri" pitchFamily="34" charset="-120"/>
              </a:rPr>
              <a:t>An order given to the room is an order given to nobody. Four steps, every single time.</a:t>
            </a:r>
            <a:endParaRPr lang="en-US" sz="1350" dirty="0"/>
          </a:p>
        </p:txBody>
      </p:sp>
      <p:sp>
        <p:nvSpPr>
          <p:cNvPr id="6" name="Text 4"/>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7" name="Text 5"/>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17</a:t>
            </a:r>
            <a:endParaRPr lang="en-US" sz="950" dirty="0"/>
          </a:p>
        </p:txBody>
      </p:sp>
      <p:sp>
        <p:nvSpPr>
          <p:cNvPr id="8" name="Shape 6"/>
          <p:cNvSpPr/>
          <p:nvPr/>
        </p:nvSpPr>
        <p:spPr>
          <a:xfrm>
            <a:off x="566928" y="2103120"/>
            <a:ext cx="2654732" cy="2103120"/>
          </a:xfrm>
          <a:prstGeom prst="roundRect">
            <a:avLst>
              <a:gd name="adj" fmla="val 4348"/>
            </a:avLst>
          </a:prstGeom>
          <a:solidFill>
            <a:srgbClr val="C9334D">
              <a:alpha val="16000"/>
            </a:srgbClr>
          </a:solidFill>
          <a:ln w="12700">
            <a:solidFill>
              <a:srgbClr val="1E4560"/>
            </a:solidFill>
            <a:prstDash val="solid"/>
          </a:ln>
        </p:spPr>
      </p:sp>
      <p:sp>
        <p:nvSpPr>
          <p:cNvPr id="9" name="Shape 7"/>
          <p:cNvSpPr/>
          <p:nvPr/>
        </p:nvSpPr>
        <p:spPr>
          <a:xfrm>
            <a:off x="786384" y="2304288"/>
            <a:ext cx="402336" cy="402336"/>
          </a:xfrm>
          <a:prstGeom prst="ellipse">
            <a:avLst/>
          </a:prstGeom>
          <a:solidFill>
            <a:srgbClr val="C9334D"/>
          </a:solidFill>
          <a:ln/>
        </p:spPr>
      </p:sp>
      <p:sp>
        <p:nvSpPr>
          <p:cNvPr id="10" name="Text 8"/>
          <p:cNvSpPr/>
          <p:nvPr/>
        </p:nvSpPr>
        <p:spPr>
          <a:xfrm>
            <a:off x="786384" y="2304288"/>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Arial" pitchFamily="34" charset="0"/>
                <a:ea typeface="Arial" pitchFamily="34" charset="-122"/>
                <a:cs typeface="Arial" pitchFamily="34" charset="-120"/>
              </a:rPr>
              <a:t>1</a:t>
            </a:r>
            <a:endParaRPr lang="en-US" sz="1250" dirty="0"/>
          </a:p>
        </p:txBody>
      </p:sp>
      <p:sp>
        <p:nvSpPr>
          <p:cNvPr id="11" name="Text 9"/>
          <p:cNvSpPr/>
          <p:nvPr/>
        </p:nvSpPr>
        <p:spPr>
          <a:xfrm>
            <a:off x="1280160" y="2304288"/>
            <a:ext cx="1722044" cy="402336"/>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Directed order</a:t>
            </a:r>
            <a:endParaRPr lang="en-US" sz="1200" dirty="0"/>
          </a:p>
        </p:txBody>
      </p:sp>
      <p:sp>
        <p:nvSpPr>
          <p:cNvPr id="12" name="Text 10"/>
          <p:cNvSpPr/>
          <p:nvPr/>
        </p:nvSpPr>
        <p:spPr>
          <a:xfrm>
            <a:off x="786384" y="2798064"/>
            <a:ext cx="2215820" cy="201168"/>
          </a:xfrm>
          <a:prstGeom prst="rect">
            <a:avLst/>
          </a:prstGeom>
          <a:noFill/>
          <a:ln/>
        </p:spPr>
        <p:txBody>
          <a:bodyPr wrap="square" lIns="0" tIns="0" rIns="0" bIns="0" rtlCol="0" anchor="ctr"/>
          <a:lstStyle/>
          <a:p>
            <a:pPr indent="0" marL="0">
              <a:buNone/>
            </a:pPr>
            <a:r>
              <a:rPr lang="en-US" sz="800" b="1" spc="160" kern="0" dirty="0">
                <a:solidFill>
                  <a:srgbClr val="E04A63"/>
                </a:solidFill>
                <a:latin typeface="Arial" pitchFamily="34" charset="0"/>
                <a:ea typeface="Arial" pitchFamily="34" charset="-122"/>
                <a:cs typeface="Arial" pitchFamily="34" charset="-120"/>
              </a:rPr>
              <a:t>TEAM LEADER</a:t>
            </a:r>
            <a:endParaRPr lang="en-US" sz="800" dirty="0"/>
          </a:p>
        </p:txBody>
      </p:sp>
      <p:sp>
        <p:nvSpPr>
          <p:cNvPr id="13" name="Text 11"/>
          <p:cNvSpPr/>
          <p:nvPr/>
        </p:nvSpPr>
        <p:spPr>
          <a:xfrm>
            <a:off x="786384" y="2999232"/>
            <a:ext cx="2215820" cy="731520"/>
          </a:xfrm>
          <a:prstGeom prst="rect">
            <a:avLst/>
          </a:prstGeom>
          <a:noFill/>
          <a:ln/>
        </p:spPr>
        <p:txBody>
          <a:bodyPr wrap="square" lIns="0" tIns="0" rIns="0" bIns="0" rtlCol="0" anchor="t"/>
          <a:lstStyle/>
          <a:p>
            <a:pPr indent="0" marL="0">
              <a:lnSpc>
                <a:spcPts val="1500"/>
              </a:lnSpc>
              <a:buNone/>
            </a:pPr>
            <a:r>
              <a:rPr lang="en-US" sz="1150" dirty="0">
                <a:solidFill>
                  <a:srgbClr val="EAF4F9"/>
                </a:solidFill>
                <a:latin typeface="Calibri" pitchFamily="34" charset="0"/>
                <a:ea typeface="Calibri" pitchFamily="34" charset="-122"/>
                <a:cs typeface="Calibri" pitchFamily="34" charset="-120"/>
              </a:rPr>
              <a:t>“Sara — adrenaline 1 milligram IV, now.”</a:t>
            </a:r>
            <a:endParaRPr lang="en-US" sz="1150" dirty="0"/>
          </a:p>
        </p:txBody>
      </p:sp>
      <p:sp>
        <p:nvSpPr>
          <p:cNvPr id="14" name="Text 12"/>
          <p:cNvSpPr/>
          <p:nvPr/>
        </p:nvSpPr>
        <p:spPr>
          <a:xfrm>
            <a:off x="786384" y="3749040"/>
            <a:ext cx="2215820" cy="384048"/>
          </a:xfrm>
          <a:prstGeom prst="rect">
            <a:avLst/>
          </a:prstGeom>
          <a:noFill/>
          <a:ln/>
        </p:spPr>
        <p:txBody>
          <a:bodyPr wrap="square" lIns="0" tIns="0" rIns="0" bIns="0" rtlCol="0" anchor="t"/>
          <a:lstStyle/>
          <a:p>
            <a:pPr indent="0" marL="0">
              <a:lnSpc>
                <a:spcPts val="1200"/>
              </a:lnSpc>
              <a:buNone/>
            </a:pPr>
            <a:r>
              <a:rPr lang="en-US" sz="950" i="1" dirty="0">
                <a:solidFill>
                  <a:srgbClr val="5E7A8C"/>
                </a:solidFill>
                <a:latin typeface="Calibri" pitchFamily="34" charset="0"/>
                <a:ea typeface="Calibri" pitchFamily="34" charset="-122"/>
                <a:cs typeface="Calibri" pitchFamily="34" charset="-120"/>
              </a:rPr>
              <a:t>A name. Eye contact. A dose and a route.</a:t>
            </a:r>
            <a:endParaRPr lang="en-US" sz="950" dirty="0"/>
          </a:p>
        </p:txBody>
      </p:sp>
      <p:sp>
        <p:nvSpPr>
          <p:cNvPr id="15" name="Shape 13"/>
          <p:cNvSpPr/>
          <p:nvPr/>
        </p:nvSpPr>
        <p:spPr>
          <a:xfrm>
            <a:off x="3367964" y="2103120"/>
            <a:ext cx="2654732" cy="2103120"/>
          </a:xfrm>
          <a:prstGeom prst="roundRect">
            <a:avLst>
              <a:gd name="adj" fmla="val 4348"/>
            </a:avLst>
          </a:prstGeom>
          <a:solidFill>
            <a:srgbClr val="12293E">
              <a:alpha val="74000"/>
            </a:srgbClr>
          </a:solidFill>
          <a:ln w="12700">
            <a:solidFill>
              <a:srgbClr val="1E4560"/>
            </a:solidFill>
            <a:prstDash val="solid"/>
          </a:ln>
        </p:spPr>
      </p:sp>
      <p:sp>
        <p:nvSpPr>
          <p:cNvPr id="16" name="Shape 14"/>
          <p:cNvSpPr/>
          <p:nvPr/>
        </p:nvSpPr>
        <p:spPr>
          <a:xfrm>
            <a:off x="3587420" y="2304288"/>
            <a:ext cx="402336" cy="402336"/>
          </a:xfrm>
          <a:prstGeom prst="ellipse">
            <a:avLst/>
          </a:prstGeom>
          <a:solidFill>
            <a:srgbClr val="6FD3E8"/>
          </a:solidFill>
          <a:ln/>
        </p:spPr>
      </p:sp>
      <p:sp>
        <p:nvSpPr>
          <p:cNvPr id="17" name="Text 15"/>
          <p:cNvSpPr/>
          <p:nvPr/>
        </p:nvSpPr>
        <p:spPr>
          <a:xfrm>
            <a:off x="3587420" y="2304288"/>
            <a:ext cx="402336" cy="402336"/>
          </a:xfrm>
          <a:prstGeom prst="rect">
            <a:avLst/>
          </a:prstGeom>
          <a:noFill/>
          <a:ln/>
        </p:spPr>
        <p:txBody>
          <a:bodyPr wrap="square" lIns="0" tIns="0" rIns="0" bIns="0" rtlCol="0" anchor="ctr"/>
          <a:lstStyle/>
          <a:p>
            <a:pPr algn="ctr" indent="0" marL="0">
              <a:buNone/>
            </a:pPr>
            <a:r>
              <a:rPr lang="en-US" sz="1250" b="1" dirty="0">
                <a:solidFill>
                  <a:srgbClr val="06212B"/>
                </a:solidFill>
                <a:latin typeface="Arial" pitchFamily="34" charset="0"/>
                <a:ea typeface="Arial" pitchFamily="34" charset="-122"/>
                <a:cs typeface="Arial" pitchFamily="34" charset="-120"/>
              </a:rPr>
              <a:t>2</a:t>
            </a:r>
            <a:endParaRPr lang="en-US" sz="1250" dirty="0"/>
          </a:p>
        </p:txBody>
      </p:sp>
      <p:sp>
        <p:nvSpPr>
          <p:cNvPr id="18" name="Text 16"/>
          <p:cNvSpPr/>
          <p:nvPr/>
        </p:nvSpPr>
        <p:spPr>
          <a:xfrm>
            <a:off x="4081196" y="2304288"/>
            <a:ext cx="1722044" cy="402336"/>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Check-back</a:t>
            </a:r>
            <a:endParaRPr lang="en-US" sz="1200" dirty="0"/>
          </a:p>
        </p:txBody>
      </p:sp>
      <p:sp>
        <p:nvSpPr>
          <p:cNvPr id="19" name="Text 17"/>
          <p:cNvSpPr/>
          <p:nvPr/>
        </p:nvSpPr>
        <p:spPr>
          <a:xfrm>
            <a:off x="3587420" y="2798064"/>
            <a:ext cx="2215820" cy="201168"/>
          </a:xfrm>
          <a:prstGeom prst="rect">
            <a:avLst/>
          </a:prstGeom>
          <a:noFill/>
          <a:ln/>
        </p:spPr>
        <p:txBody>
          <a:bodyPr wrap="square" lIns="0" tIns="0" rIns="0" bIns="0" rtlCol="0" anchor="ctr"/>
          <a:lstStyle/>
          <a:p>
            <a:pPr indent="0" marL="0">
              <a:buNone/>
            </a:pPr>
            <a:r>
              <a:rPr lang="en-US" sz="800" b="1" spc="160" kern="0" dirty="0">
                <a:solidFill>
                  <a:srgbClr val="6FD3E8"/>
                </a:solidFill>
                <a:latin typeface="Arial" pitchFamily="34" charset="0"/>
                <a:ea typeface="Arial" pitchFamily="34" charset="-122"/>
                <a:cs typeface="Arial" pitchFamily="34" charset="-120"/>
              </a:rPr>
              <a:t>SARA (DRUGS)</a:t>
            </a:r>
            <a:endParaRPr lang="en-US" sz="800" dirty="0"/>
          </a:p>
        </p:txBody>
      </p:sp>
      <p:sp>
        <p:nvSpPr>
          <p:cNvPr id="20" name="Text 18"/>
          <p:cNvSpPr/>
          <p:nvPr/>
        </p:nvSpPr>
        <p:spPr>
          <a:xfrm>
            <a:off x="3587420" y="2999232"/>
            <a:ext cx="2215820" cy="731520"/>
          </a:xfrm>
          <a:prstGeom prst="rect">
            <a:avLst/>
          </a:prstGeom>
          <a:noFill/>
          <a:ln/>
        </p:spPr>
        <p:txBody>
          <a:bodyPr wrap="square" lIns="0" tIns="0" rIns="0" bIns="0" rtlCol="0" anchor="t"/>
          <a:lstStyle/>
          <a:p>
            <a:pPr indent="0" marL="0">
              <a:lnSpc>
                <a:spcPts val="1500"/>
              </a:lnSpc>
              <a:buNone/>
            </a:pPr>
            <a:r>
              <a:rPr lang="en-US" sz="1150" dirty="0">
                <a:solidFill>
                  <a:srgbClr val="EAF4F9"/>
                </a:solidFill>
                <a:latin typeface="Calibri" pitchFamily="34" charset="0"/>
                <a:ea typeface="Calibri" pitchFamily="34" charset="-122"/>
                <a:cs typeface="Calibri" pitchFamily="34" charset="-120"/>
              </a:rPr>
              <a:t>“Adrenaline 1 milligram IV — drawing it up.”</a:t>
            </a:r>
            <a:endParaRPr lang="en-US" sz="1150" dirty="0"/>
          </a:p>
        </p:txBody>
      </p:sp>
      <p:sp>
        <p:nvSpPr>
          <p:cNvPr id="21" name="Text 19"/>
          <p:cNvSpPr/>
          <p:nvPr/>
        </p:nvSpPr>
        <p:spPr>
          <a:xfrm>
            <a:off x="3587420" y="3749040"/>
            <a:ext cx="2215820" cy="384048"/>
          </a:xfrm>
          <a:prstGeom prst="rect">
            <a:avLst/>
          </a:prstGeom>
          <a:noFill/>
          <a:ln/>
        </p:spPr>
        <p:txBody>
          <a:bodyPr wrap="square" lIns="0" tIns="0" rIns="0" bIns="0" rtlCol="0" anchor="t"/>
          <a:lstStyle/>
          <a:p>
            <a:pPr indent="0" marL="0">
              <a:lnSpc>
                <a:spcPts val="1200"/>
              </a:lnSpc>
              <a:buNone/>
            </a:pPr>
            <a:r>
              <a:rPr lang="en-US" sz="950" i="1" dirty="0">
                <a:solidFill>
                  <a:srgbClr val="5E7A8C"/>
                </a:solidFill>
                <a:latin typeface="Calibri" pitchFamily="34" charset="0"/>
                <a:ea typeface="Calibri" pitchFamily="34" charset="-122"/>
                <a:cs typeface="Calibri" pitchFamily="34" charset="-120"/>
              </a:rPr>
              <a:t>The order has been heard correctly.</a:t>
            </a:r>
            <a:endParaRPr lang="en-US" sz="950" dirty="0"/>
          </a:p>
        </p:txBody>
      </p:sp>
      <p:sp>
        <p:nvSpPr>
          <p:cNvPr id="22" name="Shape 20"/>
          <p:cNvSpPr/>
          <p:nvPr/>
        </p:nvSpPr>
        <p:spPr>
          <a:xfrm>
            <a:off x="6169000" y="2103120"/>
            <a:ext cx="2654732" cy="2103120"/>
          </a:xfrm>
          <a:prstGeom prst="roundRect">
            <a:avLst>
              <a:gd name="adj" fmla="val 4348"/>
            </a:avLst>
          </a:prstGeom>
          <a:solidFill>
            <a:srgbClr val="C9334D">
              <a:alpha val="16000"/>
            </a:srgbClr>
          </a:solidFill>
          <a:ln w="12700">
            <a:solidFill>
              <a:srgbClr val="1E4560"/>
            </a:solidFill>
            <a:prstDash val="solid"/>
          </a:ln>
        </p:spPr>
      </p:sp>
      <p:sp>
        <p:nvSpPr>
          <p:cNvPr id="23" name="Shape 21"/>
          <p:cNvSpPr/>
          <p:nvPr/>
        </p:nvSpPr>
        <p:spPr>
          <a:xfrm>
            <a:off x="6388456" y="2304288"/>
            <a:ext cx="402336" cy="402336"/>
          </a:xfrm>
          <a:prstGeom prst="ellipse">
            <a:avLst/>
          </a:prstGeom>
          <a:solidFill>
            <a:srgbClr val="C9334D"/>
          </a:solidFill>
          <a:ln/>
        </p:spPr>
      </p:sp>
      <p:sp>
        <p:nvSpPr>
          <p:cNvPr id="24" name="Text 22"/>
          <p:cNvSpPr/>
          <p:nvPr/>
        </p:nvSpPr>
        <p:spPr>
          <a:xfrm>
            <a:off x="6388456" y="2304288"/>
            <a:ext cx="402336" cy="402336"/>
          </a:xfrm>
          <a:prstGeom prst="rect">
            <a:avLst/>
          </a:prstGeom>
          <a:noFill/>
          <a:ln/>
        </p:spPr>
        <p:txBody>
          <a:bodyPr wrap="square" lIns="0" tIns="0" rIns="0" bIns="0" rtlCol="0" anchor="ctr"/>
          <a:lstStyle/>
          <a:p>
            <a:pPr algn="ctr" indent="0" marL="0">
              <a:buNone/>
            </a:pPr>
            <a:r>
              <a:rPr lang="en-US" sz="1250" b="1" dirty="0">
                <a:solidFill>
                  <a:srgbClr val="FFFFFF"/>
                </a:solidFill>
                <a:latin typeface="Arial" pitchFamily="34" charset="0"/>
                <a:ea typeface="Arial" pitchFamily="34" charset="-122"/>
                <a:cs typeface="Arial" pitchFamily="34" charset="-120"/>
              </a:rPr>
              <a:t>3</a:t>
            </a:r>
            <a:endParaRPr lang="en-US" sz="1250" dirty="0"/>
          </a:p>
        </p:txBody>
      </p:sp>
      <p:sp>
        <p:nvSpPr>
          <p:cNvPr id="25" name="Text 23"/>
          <p:cNvSpPr/>
          <p:nvPr/>
        </p:nvSpPr>
        <p:spPr>
          <a:xfrm>
            <a:off x="6882232" y="2304288"/>
            <a:ext cx="1722044" cy="402336"/>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Confirmation</a:t>
            </a:r>
            <a:endParaRPr lang="en-US" sz="1200" dirty="0"/>
          </a:p>
        </p:txBody>
      </p:sp>
      <p:sp>
        <p:nvSpPr>
          <p:cNvPr id="26" name="Text 24"/>
          <p:cNvSpPr/>
          <p:nvPr/>
        </p:nvSpPr>
        <p:spPr>
          <a:xfrm>
            <a:off x="6388456" y="2798064"/>
            <a:ext cx="2215820" cy="201168"/>
          </a:xfrm>
          <a:prstGeom prst="rect">
            <a:avLst/>
          </a:prstGeom>
          <a:noFill/>
          <a:ln/>
        </p:spPr>
        <p:txBody>
          <a:bodyPr wrap="square" lIns="0" tIns="0" rIns="0" bIns="0" rtlCol="0" anchor="ctr"/>
          <a:lstStyle/>
          <a:p>
            <a:pPr indent="0" marL="0">
              <a:buNone/>
            </a:pPr>
            <a:r>
              <a:rPr lang="en-US" sz="800" b="1" spc="160" kern="0" dirty="0">
                <a:solidFill>
                  <a:srgbClr val="E04A63"/>
                </a:solidFill>
                <a:latin typeface="Arial" pitchFamily="34" charset="0"/>
                <a:ea typeface="Arial" pitchFamily="34" charset="-122"/>
                <a:cs typeface="Arial" pitchFamily="34" charset="-120"/>
              </a:rPr>
              <a:t>SARA (DRUGS)</a:t>
            </a:r>
            <a:endParaRPr lang="en-US" sz="800" dirty="0"/>
          </a:p>
        </p:txBody>
      </p:sp>
      <p:sp>
        <p:nvSpPr>
          <p:cNvPr id="27" name="Text 25"/>
          <p:cNvSpPr/>
          <p:nvPr/>
        </p:nvSpPr>
        <p:spPr>
          <a:xfrm>
            <a:off x="6388456" y="2999232"/>
            <a:ext cx="2215820" cy="731520"/>
          </a:xfrm>
          <a:prstGeom prst="rect">
            <a:avLst/>
          </a:prstGeom>
          <a:noFill/>
          <a:ln/>
        </p:spPr>
        <p:txBody>
          <a:bodyPr wrap="square" lIns="0" tIns="0" rIns="0" bIns="0" rtlCol="0" anchor="t"/>
          <a:lstStyle/>
          <a:p>
            <a:pPr indent="0" marL="0">
              <a:lnSpc>
                <a:spcPts val="1500"/>
              </a:lnSpc>
              <a:buNone/>
            </a:pPr>
            <a:r>
              <a:rPr lang="en-US" sz="1150" dirty="0">
                <a:solidFill>
                  <a:srgbClr val="EAF4F9"/>
                </a:solidFill>
                <a:latin typeface="Calibri" pitchFamily="34" charset="0"/>
                <a:ea typeface="Calibri" pitchFamily="34" charset="-122"/>
                <a:cs typeface="Calibri" pitchFamily="34" charset="-120"/>
              </a:rPr>
              <a:t>“Adrenaline 1 milligram IV is IN — 14:32.”</a:t>
            </a:r>
            <a:endParaRPr lang="en-US" sz="1150" dirty="0"/>
          </a:p>
        </p:txBody>
      </p:sp>
      <p:sp>
        <p:nvSpPr>
          <p:cNvPr id="28" name="Text 26"/>
          <p:cNvSpPr/>
          <p:nvPr/>
        </p:nvSpPr>
        <p:spPr>
          <a:xfrm>
            <a:off x="6388456" y="3749040"/>
            <a:ext cx="2215820" cy="384048"/>
          </a:xfrm>
          <a:prstGeom prst="rect">
            <a:avLst/>
          </a:prstGeom>
          <a:noFill/>
          <a:ln/>
        </p:spPr>
        <p:txBody>
          <a:bodyPr wrap="square" lIns="0" tIns="0" rIns="0" bIns="0" rtlCol="0" anchor="t"/>
          <a:lstStyle/>
          <a:p>
            <a:pPr indent="0" marL="0">
              <a:lnSpc>
                <a:spcPts val="1200"/>
              </a:lnSpc>
              <a:buNone/>
            </a:pPr>
            <a:r>
              <a:rPr lang="en-US" sz="950" i="1" dirty="0">
                <a:solidFill>
                  <a:srgbClr val="5E7A8C"/>
                </a:solidFill>
                <a:latin typeface="Calibri" pitchFamily="34" charset="0"/>
                <a:ea typeface="Calibri" pitchFamily="34" charset="-122"/>
                <a:cs typeface="Calibri" pitchFamily="34" charset="-120"/>
              </a:rPr>
              <a:t>With a time. The loop is closing.</a:t>
            </a:r>
            <a:endParaRPr lang="en-US" sz="950" dirty="0"/>
          </a:p>
        </p:txBody>
      </p:sp>
      <p:sp>
        <p:nvSpPr>
          <p:cNvPr id="29" name="Shape 27"/>
          <p:cNvSpPr/>
          <p:nvPr/>
        </p:nvSpPr>
        <p:spPr>
          <a:xfrm>
            <a:off x="8970035" y="2103120"/>
            <a:ext cx="2654732" cy="2103120"/>
          </a:xfrm>
          <a:prstGeom prst="roundRect">
            <a:avLst>
              <a:gd name="adj" fmla="val 4348"/>
            </a:avLst>
          </a:prstGeom>
          <a:solidFill>
            <a:srgbClr val="12293E">
              <a:alpha val="74000"/>
            </a:srgbClr>
          </a:solidFill>
          <a:ln w="12700">
            <a:solidFill>
              <a:srgbClr val="1E4560"/>
            </a:solidFill>
            <a:prstDash val="solid"/>
          </a:ln>
        </p:spPr>
      </p:sp>
      <p:sp>
        <p:nvSpPr>
          <p:cNvPr id="30" name="Shape 28"/>
          <p:cNvSpPr/>
          <p:nvPr/>
        </p:nvSpPr>
        <p:spPr>
          <a:xfrm>
            <a:off x="9189491" y="2304288"/>
            <a:ext cx="402336" cy="402336"/>
          </a:xfrm>
          <a:prstGeom prst="ellipse">
            <a:avLst/>
          </a:prstGeom>
          <a:solidFill>
            <a:srgbClr val="6FD3E8"/>
          </a:solidFill>
          <a:ln/>
        </p:spPr>
      </p:sp>
      <p:sp>
        <p:nvSpPr>
          <p:cNvPr id="31" name="Text 29"/>
          <p:cNvSpPr/>
          <p:nvPr/>
        </p:nvSpPr>
        <p:spPr>
          <a:xfrm>
            <a:off x="9189491" y="2304288"/>
            <a:ext cx="402336" cy="402336"/>
          </a:xfrm>
          <a:prstGeom prst="rect">
            <a:avLst/>
          </a:prstGeom>
          <a:noFill/>
          <a:ln/>
        </p:spPr>
        <p:txBody>
          <a:bodyPr wrap="square" lIns="0" tIns="0" rIns="0" bIns="0" rtlCol="0" anchor="ctr"/>
          <a:lstStyle/>
          <a:p>
            <a:pPr algn="ctr" indent="0" marL="0">
              <a:buNone/>
            </a:pPr>
            <a:r>
              <a:rPr lang="en-US" sz="1250" b="1" dirty="0">
                <a:solidFill>
                  <a:srgbClr val="06212B"/>
                </a:solidFill>
                <a:latin typeface="Arial" pitchFamily="34" charset="0"/>
                <a:ea typeface="Arial" pitchFamily="34" charset="-122"/>
                <a:cs typeface="Arial" pitchFamily="34" charset="-120"/>
              </a:rPr>
              <a:t>4</a:t>
            </a:r>
            <a:endParaRPr lang="en-US" sz="1250" dirty="0"/>
          </a:p>
        </p:txBody>
      </p:sp>
      <p:sp>
        <p:nvSpPr>
          <p:cNvPr id="32" name="Text 30"/>
          <p:cNvSpPr/>
          <p:nvPr/>
        </p:nvSpPr>
        <p:spPr>
          <a:xfrm>
            <a:off x="9683267" y="2304288"/>
            <a:ext cx="1722044" cy="402336"/>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Acknowledgement</a:t>
            </a:r>
            <a:endParaRPr lang="en-US" sz="1200" dirty="0"/>
          </a:p>
        </p:txBody>
      </p:sp>
      <p:sp>
        <p:nvSpPr>
          <p:cNvPr id="33" name="Text 31"/>
          <p:cNvSpPr/>
          <p:nvPr/>
        </p:nvSpPr>
        <p:spPr>
          <a:xfrm>
            <a:off x="9189491" y="2798064"/>
            <a:ext cx="2215820" cy="201168"/>
          </a:xfrm>
          <a:prstGeom prst="rect">
            <a:avLst/>
          </a:prstGeom>
          <a:noFill/>
          <a:ln/>
        </p:spPr>
        <p:txBody>
          <a:bodyPr wrap="square" lIns="0" tIns="0" rIns="0" bIns="0" rtlCol="0" anchor="ctr"/>
          <a:lstStyle/>
          <a:p>
            <a:pPr indent="0" marL="0">
              <a:buNone/>
            </a:pPr>
            <a:r>
              <a:rPr lang="en-US" sz="800" b="1" spc="160" kern="0" dirty="0">
                <a:solidFill>
                  <a:srgbClr val="6FD3E8"/>
                </a:solidFill>
                <a:latin typeface="Arial" pitchFamily="34" charset="0"/>
                <a:ea typeface="Arial" pitchFamily="34" charset="-122"/>
                <a:cs typeface="Arial" pitchFamily="34" charset="-120"/>
              </a:rPr>
              <a:t>TEAM LEADER</a:t>
            </a:r>
            <a:endParaRPr lang="en-US" sz="800" dirty="0"/>
          </a:p>
        </p:txBody>
      </p:sp>
      <p:sp>
        <p:nvSpPr>
          <p:cNvPr id="34" name="Text 32"/>
          <p:cNvSpPr/>
          <p:nvPr/>
        </p:nvSpPr>
        <p:spPr>
          <a:xfrm>
            <a:off x="9189491" y="2999232"/>
            <a:ext cx="2215820" cy="731520"/>
          </a:xfrm>
          <a:prstGeom prst="rect">
            <a:avLst/>
          </a:prstGeom>
          <a:noFill/>
          <a:ln/>
        </p:spPr>
        <p:txBody>
          <a:bodyPr wrap="square" lIns="0" tIns="0" rIns="0" bIns="0" rtlCol="0" anchor="t"/>
          <a:lstStyle/>
          <a:p>
            <a:pPr indent="0" marL="0">
              <a:lnSpc>
                <a:spcPts val="1500"/>
              </a:lnSpc>
              <a:buNone/>
            </a:pPr>
            <a:r>
              <a:rPr lang="en-US" sz="1150" dirty="0">
                <a:solidFill>
                  <a:srgbClr val="EAF4F9"/>
                </a:solidFill>
                <a:latin typeface="Calibri" pitchFamily="34" charset="0"/>
                <a:ea typeface="Calibri" pitchFamily="34" charset="-122"/>
                <a:cs typeface="Calibri" pitchFamily="34" charset="-120"/>
              </a:rPr>
              <a:t>“Heard — adrenaline in at 14:32. Next dose 14:36.”</a:t>
            </a:r>
            <a:endParaRPr lang="en-US" sz="1150" dirty="0"/>
          </a:p>
        </p:txBody>
      </p:sp>
      <p:sp>
        <p:nvSpPr>
          <p:cNvPr id="35" name="Text 33"/>
          <p:cNvSpPr/>
          <p:nvPr/>
        </p:nvSpPr>
        <p:spPr>
          <a:xfrm>
            <a:off x="9189491" y="3749040"/>
            <a:ext cx="2215820" cy="384048"/>
          </a:xfrm>
          <a:prstGeom prst="rect">
            <a:avLst/>
          </a:prstGeom>
          <a:noFill/>
          <a:ln/>
        </p:spPr>
        <p:txBody>
          <a:bodyPr wrap="square" lIns="0" tIns="0" rIns="0" bIns="0" rtlCol="0" anchor="t"/>
          <a:lstStyle/>
          <a:p>
            <a:pPr indent="0" marL="0">
              <a:lnSpc>
                <a:spcPts val="1200"/>
              </a:lnSpc>
              <a:buNone/>
            </a:pPr>
            <a:r>
              <a:rPr lang="en-US" sz="950" i="1" dirty="0">
                <a:solidFill>
                  <a:srgbClr val="5E7A8C"/>
                </a:solidFill>
                <a:latin typeface="Calibri" pitchFamily="34" charset="0"/>
                <a:ea typeface="Calibri" pitchFamily="34" charset="-122"/>
                <a:cs typeface="Calibri" pitchFamily="34" charset="-120"/>
              </a:rPr>
              <a:t>The next action is already set.</a:t>
            </a:r>
            <a:endParaRPr lang="en-US" sz="950" dirty="0"/>
          </a:p>
        </p:txBody>
      </p:sp>
      <p:sp>
        <p:nvSpPr>
          <p:cNvPr id="36" name="Shape 34"/>
          <p:cNvSpPr/>
          <p:nvPr/>
        </p:nvSpPr>
        <p:spPr>
          <a:xfrm>
            <a:off x="566928" y="4462272"/>
            <a:ext cx="11057839" cy="1188720"/>
          </a:xfrm>
          <a:prstGeom prst="roundRect">
            <a:avLst>
              <a:gd name="adj" fmla="val 6154"/>
            </a:avLst>
          </a:prstGeom>
          <a:solidFill>
            <a:srgbClr val="E04A63">
              <a:alpha val="12000"/>
            </a:srgbClr>
          </a:solidFill>
          <a:ln w="12700">
            <a:solidFill>
              <a:srgbClr val="E04A63"/>
            </a:solidFill>
            <a:prstDash val="solid"/>
          </a:ln>
        </p:spPr>
      </p:sp>
      <p:sp>
        <p:nvSpPr>
          <p:cNvPr id="37" name="Text 35"/>
          <p:cNvSpPr/>
          <p:nvPr/>
        </p:nvSpPr>
        <p:spPr>
          <a:xfrm>
            <a:off x="822960" y="4590288"/>
            <a:ext cx="10545775" cy="219456"/>
          </a:xfrm>
          <a:prstGeom prst="rect">
            <a:avLst/>
          </a:prstGeom>
          <a:noFill/>
          <a:ln/>
        </p:spPr>
        <p:txBody>
          <a:bodyPr wrap="square" lIns="0" tIns="0" rIns="0" bIns="0" rtlCol="0" anchor="ctr"/>
          <a:lstStyle/>
          <a:p>
            <a:pPr indent="0" marL="0">
              <a:buNone/>
            </a:pPr>
            <a:r>
              <a:rPr lang="en-US" sz="900" b="1" spc="200" kern="0" dirty="0">
                <a:solidFill>
                  <a:srgbClr val="E04A63"/>
                </a:solidFill>
                <a:latin typeface="Arial" pitchFamily="34" charset="0"/>
                <a:ea typeface="Arial" pitchFamily="34" charset="-122"/>
                <a:cs typeface="Arial" pitchFamily="34" charset="-120"/>
              </a:rPr>
              <a:t>TEAM BEHAVIOURS THAT PREVENT DISASTERS</a:t>
            </a:r>
            <a:endParaRPr lang="en-US" sz="900" dirty="0"/>
          </a:p>
        </p:txBody>
      </p:sp>
      <p:sp>
        <p:nvSpPr>
          <p:cNvPr id="38" name="Text 36"/>
          <p:cNvSpPr/>
          <p:nvPr/>
        </p:nvSpPr>
        <p:spPr>
          <a:xfrm>
            <a:off x="822960" y="4828032"/>
            <a:ext cx="10545775" cy="694944"/>
          </a:xfrm>
          <a:prstGeom prst="rect">
            <a:avLst/>
          </a:prstGeom>
          <a:noFill/>
          <a:ln/>
        </p:spPr>
        <p:txBody>
          <a:bodyPr wrap="square" lIns="0" tIns="0" rIns="0" bIns="0" rtlCol="0" anchor="t"/>
          <a:lstStyle/>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No orders into the air — an undirected order is an ungiven drug.</a:t>
            </a:r>
            <a:endParaRPr lang="en-US" sz="1250" dirty="0"/>
          </a:p>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Anyone may speak up: “I'm not comfortable — can we re-check that?” is a protected sentence in this centre.</a:t>
            </a:r>
            <a:endParaRPr lang="en-US" sz="1250" dirty="0"/>
          </a:p>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Share what you know, and the leader summarises every two minutes: rhythm · cycle count · drugs given · next action.</a:t>
            </a:r>
            <a:endParaRPr lang="en-US" sz="1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REVERSIBLE CAUSES</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The Hs &amp; Ts</a:t>
            </a:r>
            <a:endParaRPr lang="en-US" sz="2900" dirty="0"/>
          </a:p>
        </p:txBody>
      </p:sp>
      <p:sp>
        <p:nvSpPr>
          <p:cNvPr id="5" name="Text 3"/>
          <p:cNvSpPr/>
          <p:nvPr/>
        </p:nvSpPr>
        <p:spPr>
          <a:xfrm>
            <a:off x="566928" y="1335024"/>
            <a:ext cx="9692640" cy="457200"/>
          </a:xfrm>
          <a:prstGeom prst="rect">
            <a:avLst/>
          </a:prstGeom>
          <a:noFill/>
          <a:ln/>
        </p:spPr>
        <p:txBody>
          <a:bodyPr wrap="square" lIns="0" tIns="0" rIns="0" bIns="0" rtlCol="0" anchor="t"/>
          <a:lstStyle/>
          <a:p>
            <a:pPr indent="0" marL="0">
              <a:lnSpc>
                <a:spcPts val="1900"/>
              </a:lnSpc>
              <a:buNone/>
            </a:pPr>
            <a:r>
              <a:rPr lang="en-US" sz="1350" dirty="0">
                <a:solidFill>
                  <a:srgbClr val="AFC7D6"/>
                </a:solidFill>
                <a:latin typeface="Calibri" pitchFamily="34" charset="0"/>
                <a:ea typeface="Calibri" pitchFamily="34" charset="-122"/>
                <a:cs typeface="Calibri" pitchFamily="34" charset="-120"/>
              </a:rPr>
              <a:t>In every non-shockable arrest the leader assigns one named person to work through this list ALOUD — not silently.</a:t>
            </a:r>
            <a:endParaRPr lang="en-US" sz="1350" dirty="0"/>
          </a:p>
        </p:txBody>
      </p:sp>
      <p:sp>
        <p:nvSpPr>
          <p:cNvPr id="6" name="Text 4"/>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7" name="Text 5"/>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18</a:t>
            </a:r>
            <a:endParaRPr lang="en-US" sz="950" dirty="0"/>
          </a:p>
        </p:txBody>
      </p:sp>
      <p:sp>
        <p:nvSpPr>
          <p:cNvPr id="8" name="Text 6"/>
          <p:cNvSpPr/>
          <p:nvPr/>
        </p:nvSpPr>
        <p:spPr>
          <a:xfrm>
            <a:off x="621792" y="1773936"/>
            <a:ext cx="5327752" cy="256032"/>
          </a:xfrm>
          <a:prstGeom prst="rect">
            <a:avLst/>
          </a:prstGeom>
          <a:noFill/>
          <a:ln/>
        </p:spPr>
        <p:txBody>
          <a:bodyPr wrap="square" lIns="0" tIns="0" rIns="0" bIns="0" rtlCol="0" anchor="ctr"/>
          <a:lstStyle/>
          <a:p>
            <a:pPr indent="0" marL="0">
              <a:buNone/>
            </a:pPr>
            <a:r>
              <a:rPr lang="en-US" sz="1100" b="1" spc="240" kern="0" dirty="0">
                <a:solidFill>
                  <a:srgbClr val="6FD3E8"/>
                </a:solidFill>
                <a:latin typeface="Arial" pitchFamily="34" charset="0"/>
                <a:ea typeface="Arial" pitchFamily="34" charset="-122"/>
                <a:cs typeface="Arial" pitchFamily="34" charset="-120"/>
              </a:rPr>
              <a:t>H  ·  THE FIVE Hs</a:t>
            </a:r>
            <a:endParaRPr lang="en-US" sz="1100" dirty="0"/>
          </a:p>
        </p:txBody>
      </p:sp>
      <p:sp>
        <p:nvSpPr>
          <p:cNvPr id="9" name="Shape 7"/>
          <p:cNvSpPr/>
          <p:nvPr/>
        </p:nvSpPr>
        <p:spPr>
          <a:xfrm>
            <a:off x="566928" y="2103120"/>
            <a:ext cx="5437480" cy="694944"/>
          </a:xfrm>
          <a:prstGeom prst="roundRect">
            <a:avLst>
              <a:gd name="adj" fmla="val 13158"/>
            </a:avLst>
          </a:prstGeom>
          <a:solidFill>
            <a:srgbClr val="12293E">
              <a:alpha val="74000"/>
            </a:srgbClr>
          </a:solidFill>
          <a:ln w="12700">
            <a:solidFill>
              <a:srgbClr val="1E4560"/>
            </a:solidFill>
            <a:prstDash val="solid"/>
          </a:ln>
        </p:spPr>
      </p:sp>
      <p:sp>
        <p:nvSpPr>
          <p:cNvPr id="10" name="Shape 8"/>
          <p:cNvSpPr/>
          <p:nvPr/>
        </p:nvSpPr>
        <p:spPr>
          <a:xfrm>
            <a:off x="768096" y="2249424"/>
            <a:ext cx="402336" cy="402336"/>
          </a:xfrm>
          <a:prstGeom prst="ellipse">
            <a:avLst/>
          </a:prstGeom>
          <a:solidFill>
            <a:srgbClr val="6FD3E8"/>
          </a:solidFill>
          <a:ln/>
        </p:spPr>
      </p:sp>
      <p:sp>
        <p:nvSpPr>
          <p:cNvPr id="11" name="Text 9"/>
          <p:cNvSpPr/>
          <p:nvPr/>
        </p:nvSpPr>
        <p:spPr>
          <a:xfrm>
            <a:off x="768096" y="2249424"/>
            <a:ext cx="402336" cy="402336"/>
          </a:xfrm>
          <a:prstGeom prst="rect">
            <a:avLst/>
          </a:prstGeom>
          <a:noFill/>
          <a:ln/>
        </p:spPr>
        <p:txBody>
          <a:bodyPr wrap="square" lIns="0" tIns="0" rIns="0" bIns="0" rtlCol="0" anchor="ctr"/>
          <a:lstStyle/>
          <a:p>
            <a:pPr algn="ctr" indent="0" marL="0">
              <a:buNone/>
            </a:pPr>
            <a:r>
              <a:rPr lang="en-US" sz="1300" b="1" dirty="0">
                <a:solidFill>
                  <a:srgbClr val="06212B"/>
                </a:solidFill>
                <a:latin typeface="Arial" pitchFamily="34" charset="0"/>
                <a:ea typeface="Arial" pitchFamily="34" charset="-122"/>
                <a:cs typeface="Arial" pitchFamily="34" charset="-120"/>
              </a:rPr>
              <a:t>H</a:t>
            </a:r>
            <a:endParaRPr lang="en-US" sz="1300" dirty="0"/>
          </a:p>
        </p:txBody>
      </p:sp>
      <p:sp>
        <p:nvSpPr>
          <p:cNvPr id="12" name="Text 10"/>
          <p:cNvSpPr/>
          <p:nvPr/>
        </p:nvSpPr>
        <p:spPr>
          <a:xfrm>
            <a:off x="1280160" y="2194560"/>
            <a:ext cx="4504792" cy="25603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Hypoxia</a:t>
            </a:r>
            <a:endParaRPr lang="en-US" sz="1200" dirty="0"/>
          </a:p>
        </p:txBody>
      </p:sp>
      <p:sp>
        <p:nvSpPr>
          <p:cNvPr id="13" name="Text 11"/>
          <p:cNvSpPr/>
          <p:nvPr/>
        </p:nvSpPr>
        <p:spPr>
          <a:xfrm>
            <a:off x="1280160" y="2450592"/>
            <a:ext cx="4504792" cy="274320"/>
          </a:xfrm>
          <a:prstGeom prst="rect">
            <a:avLst/>
          </a:prstGeom>
          <a:noFill/>
          <a:ln/>
        </p:spPr>
        <p:txBody>
          <a:bodyPr wrap="square" lIns="0" tIns="0" rIns="0" bIns="0" rtlCol="0" anchor="t"/>
          <a:lstStyle/>
          <a:p>
            <a:pPr indent="0" marL="0">
              <a:buNone/>
            </a:pPr>
            <a:r>
              <a:rPr lang="en-US" sz="1000" dirty="0">
                <a:solidFill>
                  <a:srgbClr val="7E9AAC"/>
                </a:solidFill>
                <a:latin typeface="Calibri" pitchFamily="34" charset="0"/>
                <a:ea typeface="Calibri" pitchFamily="34" charset="-122"/>
                <a:cs typeface="Calibri" pitchFamily="34" charset="-120"/>
              </a:rPr>
              <a:t>Airway open? Oxygen flowing? Chest actually rising?</a:t>
            </a:r>
            <a:endParaRPr lang="en-US" sz="1000" dirty="0"/>
          </a:p>
        </p:txBody>
      </p:sp>
      <p:sp>
        <p:nvSpPr>
          <p:cNvPr id="14" name="Shape 12"/>
          <p:cNvSpPr/>
          <p:nvPr/>
        </p:nvSpPr>
        <p:spPr>
          <a:xfrm>
            <a:off x="566928" y="2889504"/>
            <a:ext cx="5437480" cy="694944"/>
          </a:xfrm>
          <a:prstGeom prst="roundRect">
            <a:avLst>
              <a:gd name="adj" fmla="val 13158"/>
            </a:avLst>
          </a:prstGeom>
          <a:solidFill>
            <a:srgbClr val="12293E">
              <a:alpha val="74000"/>
            </a:srgbClr>
          </a:solidFill>
          <a:ln w="12700">
            <a:solidFill>
              <a:srgbClr val="1E4560"/>
            </a:solidFill>
            <a:prstDash val="solid"/>
          </a:ln>
        </p:spPr>
      </p:sp>
      <p:sp>
        <p:nvSpPr>
          <p:cNvPr id="15" name="Shape 13"/>
          <p:cNvSpPr/>
          <p:nvPr/>
        </p:nvSpPr>
        <p:spPr>
          <a:xfrm>
            <a:off x="768096" y="3035808"/>
            <a:ext cx="402336" cy="402336"/>
          </a:xfrm>
          <a:prstGeom prst="ellipse">
            <a:avLst/>
          </a:prstGeom>
          <a:solidFill>
            <a:srgbClr val="6FD3E8"/>
          </a:solidFill>
          <a:ln/>
        </p:spPr>
      </p:sp>
      <p:sp>
        <p:nvSpPr>
          <p:cNvPr id="16" name="Text 14"/>
          <p:cNvSpPr/>
          <p:nvPr/>
        </p:nvSpPr>
        <p:spPr>
          <a:xfrm>
            <a:off x="768096" y="3035808"/>
            <a:ext cx="402336" cy="402336"/>
          </a:xfrm>
          <a:prstGeom prst="rect">
            <a:avLst/>
          </a:prstGeom>
          <a:noFill/>
          <a:ln/>
        </p:spPr>
        <p:txBody>
          <a:bodyPr wrap="square" lIns="0" tIns="0" rIns="0" bIns="0" rtlCol="0" anchor="ctr"/>
          <a:lstStyle/>
          <a:p>
            <a:pPr algn="ctr" indent="0" marL="0">
              <a:buNone/>
            </a:pPr>
            <a:r>
              <a:rPr lang="en-US" sz="1300" b="1" dirty="0">
                <a:solidFill>
                  <a:srgbClr val="06212B"/>
                </a:solidFill>
                <a:latin typeface="Arial" pitchFamily="34" charset="0"/>
                <a:ea typeface="Arial" pitchFamily="34" charset="-122"/>
                <a:cs typeface="Arial" pitchFamily="34" charset="-120"/>
              </a:rPr>
              <a:t>H</a:t>
            </a:r>
            <a:endParaRPr lang="en-US" sz="1300" dirty="0"/>
          </a:p>
        </p:txBody>
      </p:sp>
      <p:sp>
        <p:nvSpPr>
          <p:cNvPr id="17" name="Text 15"/>
          <p:cNvSpPr/>
          <p:nvPr/>
        </p:nvSpPr>
        <p:spPr>
          <a:xfrm>
            <a:off x="1280160" y="2980944"/>
            <a:ext cx="4504792" cy="25603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Hypovolaemia</a:t>
            </a:r>
            <a:endParaRPr lang="en-US" sz="1200" dirty="0"/>
          </a:p>
        </p:txBody>
      </p:sp>
      <p:sp>
        <p:nvSpPr>
          <p:cNvPr id="18" name="Text 16"/>
          <p:cNvSpPr/>
          <p:nvPr/>
        </p:nvSpPr>
        <p:spPr>
          <a:xfrm>
            <a:off x="1280160" y="3236976"/>
            <a:ext cx="4504792" cy="274320"/>
          </a:xfrm>
          <a:prstGeom prst="rect">
            <a:avLst/>
          </a:prstGeom>
          <a:noFill/>
          <a:ln/>
        </p:spPr>
        <p:txBody>
          <a:bodyPr wrap="square" lIns="0" tIns="0" rIns="0" bIns="0" rtlCol="0" anchor="t"/>
          <a:lstStyle/>
          <a:p>
            <a:pPr indent="0" marL="0">
              <a:buNone/>
            </a:pPr>
            <a:r>
              <a:rPr lang="en-US" sz="1000" dirty="0">
                <a:solidFill>
                  <a:srgbClr val="7E9AAC"/>
                </a:solidFill>
                <a:latin typeface="Calibri" pitchFamily="34" charset="0"/>
                <a:ea typeface="Calibri" pitchFamily="34" charset="-122"/>
                <a:cs typeface="Calibri" pitchFamily="34" charset="-120"/>
              </a:rPr>
              <a:t>Bleeding, vomiting, sepsis, anaphylaxis. Fluids wide open.</a:t>
            </a:r>
            <a:endParaRPr lang="en-US" sz="1000" dirty="0"/>
          </a:p>
        </p:txBody>
      </p:sp>
      <p:sp>
        <p:nvSpPr>
          <p:cNvPr id="19" name="Shape 17"/>
          <p:cNvSpPr/>
          <p:nvPr/>
        </p:nvSpPr>
        <p:spPr>
          <a:xfrm>
            <a:off x="566928" y="3675888"/>
            <a:ext cx="5437480" cy="694944"/>
          </a:xfrm>
          <a:prstGeom prst="roundRect">
            <a:avLst>
              <a:gd name="adj" fmla="val 13158"/>
            </a:avLst>
          </a:prstGeom>
          <a:solidFill>
            <a:srgbClr val="12293E">
              <a:alpha val="74000"/>
            </a:srgbClr>
          </a:solidFill>
          <a:ln w="12700">
            <a:solidFill>
              <a:srgbClr val="1E4560"/>
            </a:solidFill>
            <a:prstDash val="solid"/>
          </a:ln>
        </p:spPr>
      </p:sp>
      <p:sp>
        <p:nvSpPr>
          <p:cNvPr id="20" name="Shape 18"/>
          <p:cNvSpPr/>
          <p:nvPr/>
        </p:nvSpPr>
        <p:spPr>
          <a:xfrm>
            <a:off x="768096" y="3822192"/>
            <a:ext cx="402336" cy="402336"/>
          </a:xfrm>
          <a:prstGeom prst="ellipse">
            <a:avLst/>
          </a:prstGeom>
          <a:solidFill>
            <a:srgbClr val="6FD3E8"/>
          </a:solidFill>
          <a:ln/>
        </p:spPr>
      </p:sp>
      <p:sp>
        <p:nvSpPr>
          <p:cNvPr id="21" name="Text 19"/>
          <p:cNvSpPr/>
          <p:nvPr/>
        </p:nvSpPr>
        <p:spPr>
          <a:xfrm>
            <a:off x="768096" y="3822192"/>
            <a:ext cx="402336" cy="402336"/>
          </a:xfrm>
          <a:prstGeom prst="rect">
            <a:avLst/>
          </a:prstGeom>
          <a:noFill/>
          <a:ln/>
        </p:spPr>
        <p:txBody>
          <a:bodyPr wrap="square" lIns="0" tIns="0" rIns="0" bIns="0" rtlCol="0" anchor="ctr"/>
          <a:lstStyle/>
          <a:p>
            <a:pPr algn="ctr" indent="0" marL="0">
              <a:buNone/>
            </a:pPr>
            <a:r>
              <a:rPr lang="en-US" sz="1300" b="1" dirty="0">
                <a:solidFill>
                  <a:srgbClr val="06212B"/>
                </a:solidFill>
                <a:latin typeface="Arial" pitchFamily="34" charset="0"/>
                <a:ea typeface="Arial" pitchFamily="34" charset="-122"/>
                <a:cs typeface="Arial" pitchFamily="34" charset="-120"/>
              </a:rPr>
              <a:t>H</a:t>
            </a:r>
            <a:endParaRPr lang="en-US" sz="1300" dirty="0"/>
          </a:p>
        </p:txBody>
      </p:sp>
      <p:sp>
        <p:nvSpPr>
          <p:cNvPr id="22" name="Text 20"/>
          <p:cNvSpPr/>
          <p:nvPr/>
        </p:nvSpPr>
        <p:spPr>
          <a:xfrm>
            <a:off x="1280160" y="3767328"/>
            <a:ext cx="4504792" cy="25603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Hydrogen ion (acidosis)</a:t>
            </a:r>
            <a:endParaRPr lang="en-US" sz="1200" dirty="0"/>
          </a:p>
        </p:txBody>
      </p:sp>
      <p:sp>
        <p:nvSpPr>
          <p:cNvPr id="23" name="Text 21"/>
          <p:cNvSpPr/>
          <p:nvPr/>
        </p:nvSpPr>
        <p:spPr>
          <a:xfrm>
            <a:off x="1280160" y="4023360"/>
            <a:ext cx="4504792" cy="274320"/>
          </a:xfrm>
          <a:prstGeom prst="rect">
            <a:avLst/>
          </a:prstGeom>
          <a:noFill/>
          <a:ln/>
        </p:spPr>
        <p:txBody>
          <a:bodyPr wrap="square" lIns="0" tIns="0" rIns="0" bIns="0" rtlCol="0" anchor="t"/>
          <a:lstStyle/>
          <a:p>
            <a:pPr indent="0" marL="0">
              <a:buNone/>
            </a:pPr>
            <a:r>
              <a:rPr lang="en-US" sz="1000" dirty="0">
                <a:solidFill>
                  <a:srgbClr val="7E9AAC"/>
                </a:solidFill>
                <a:latin typeface="Calibri" pitchFamily="34" charset="0"/>
                <a:ea typeface="Calibri" pitchFamily="34" charset="-122"/>
                <a:cs typeface="Calibri" pitchFamily="34" charset="-120"/>
              </a:rPr>
              <a:t>Prolonged arrest, DKA, renal failure. Ventilate.</a:t>
            </a:r>
            <a:endParaRPr lang="en-US" sz="1000" dirty="0"/>
          </a:p>
        </p:txBody>
      </p:sp>
      <p:sp>
        <p:nvSpPr>
          <p:cNvPr id="24" name="Shape 22"/>
          <p:cNvSpPr/>
          <p:nvPr/>
        </p:nvSpPr>
        <p:spPr>
          <a:xfrm>
            <a:off x="566928" y="4462272"/>
            <a:ext cx="5437480" cy="694944"/>
          </a:xfrm>
          <a:prstGeom prst="roundRect">
            <a:avLst>
              <a:gd name="adj" fmla="val 13158"/>
            </a:avLst>
          </a:prstGeom>
          <a:solidFill>
            <a:srgbClr val="12293E">
              <a:alpha val="74000"/>
            </a:srgbClr>
          </a:solidFill>
          <a:ln w="12700">
            <a:solidFill>
              <a:srgbClr val="1E4560"/>
            </a:solidFill>
            <a:prstDash val="solid"/>
          </a:ln>
        </p:spPr>
      </p:sp>
      <p:sp>
        <p:nvSpPr>
          <p:cNvPr id="25" name="Shape 23"/>
          <p:cNvSpPr/>
          <p:nvPr/>
        </p:nvSpPr>
        <p:spPr>
          <a:xfrm>
            <a:off x="768096" y="4608576"/>
            <a:ext cx="402336" cy="402336"/>
          </a:xfrm>
          <a:prstGeom prst="ellipse">
            <a:avLst/>
          </a:prstGeom>
          <a:solidFill>
            <a:srgbClr val="6FD3E8"/>
          </a:solidFill>
          <a:ln/>
        </p:spPr>
      </p:sp>
      <p:sp>
        <p:nvSpPr>
          <p:cNvPr id="26" name="Text 24"/>
          <p:cNvSpPr/>
          <p:nvPr/>
        </p:nvSpPr>
        <p:spPr>
          <a:xfrm>
            <a:off x="768096" y="4608576"/>
            <a:ext cx="402336" cy="402336"/>
          </a:xfrm>
          <a:prstGeom prst="rect">
            <a:avLst/>
          </a:prstGeom>
          <a:noFill/>
          <a:ln/>
        </p:spPr>
        <p:txBody>
          <a:bodyPr wrap="square" lIns="0" tIns="0" rIns="0" bIns="0" rtlCol="0" anchor="ctr"/>
          <a:lstStyle/>
          <a:p>
            <a:pPr algn="ctr" indent="0" marL="0">
              <a:buNone/>
            </a:pPr>
            <a:r>
              <a:rPr lang="en-US" sz="1300" b="1" dirty="0">
                <a:solidFill>
                  <a:srgbClr val="06212B"/>
                </a:solidFill>
                <a:latin typeface="Arial" pitchFamily="34" charset="0"/>
                <a:ea typeface="Arial" pitchFamily="34" charset="-122"/>
                <a:cs typeface="Arial" pitchFamily="34" charset="-120"/>
              </a:rPr>
              <a:t>H</a:t>
            </a:r>
            <a:endParaRPr lang="en-US" sz="1300" dirty="0"/>
          </a:p>
        </p:txBody>
      </p:sp>
      <p:sp>
        <p:nvSpPr>
          <p:cNvPr id="27" name="Text 25"/>
          <p:cNvSpPr/>
          <p:nvPr/>
        </p:nvSpPr>
        <p:spPr>
          <a:xfrm>
            <a:off x="1280160" y="4553712"/>
            <a:ext cx="4504792" cy="25603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Hypo-/hyperkalaemia</a:t>
            </a:r>
            <a:endParaRPr lang="en-US" sz="1200" dirty="0"/>
          </a:p>
        </p:txBody>
      </p:sp>
      <p:sp>
        <p:nvSpPr>
          <p:cNvPr id="28" name="Text 26"/>
          <p:cNvSpPr/>
          <p:nvPr/>
        </p:nvSpPr>
        <p:spPr>
          <a:xfrm>
            <a:off x="1280160" y="4809744"/>
            <a:ext cx="4504792" cy="274320"/>
          </a:xfrm>
          <a:prstGeom prst="rect">
            <a:avLst/>
          </a:prstGeom>
          <a:noFill/>
          <a:ln/>
        </p:spPr>
        <p:txBody>
          <a:bodyPr wrap="square" lIns="0" tIns="0" rIns="0" bIns="0" rtlCol="0" anchor="t"/>
          <a:lstStyle/>
          <a:p>
            <a:pPr indent="0" marL="0">
              <a:buNone/>
            </a:pPr>
            <a:r>
              <a:rPr lang="en-US" sz="1000" dirty="0">
                <a:solidFill>
                  <a:srgbClr val="7E9AAC"/>
                </a:solidFill>
                <a:latin typeface="Calibri" pitchFamily="34" charset="0"/>
                <a:ea typeface="Calibri" pitchFamily="34" charset="-122"/>
                <a:cs typeface="Calibri" pitchFamily="34" charset="-120"/>
              </a:rPr>
              <a:t>Dialysis? Diuretics? The commonest fixable metabolic cause.</a:t>
            </a:r>
            <a:endParaRPr lang="en-US" sz="1000" dirty="0"/>
          </a:p>
        </p:txBody>
      </p:sp>
      <p:sp>
        <p:nvSpPr>
          <p:cNvPr id="29" name="Shape 27"/>
          <p:cNvSpPr/>
          <p:nvPr/>
        </p:nvSpPr>
        <p:spPr>
          <a:xfrm>
            <a:off x="566928" y="5248656"/>
            <a:ext cx="5437480" cy="694944"/>
          </a:xfrm>
          <a:prstGeom prst="roundRect">
            <a:avLst>
              <a:gd name="adj" fmla="val 13158"/>
            </a:avLst>
          </a:prstGeom>
          <a:solidFill>
            <a:srgbClr val="12293E">
              <a:alpha val="74000"/>
            </a:srgbClr>
          </a:solidFill>
          <a:ln w="12700">
            <a:solidFill>
              <a:srgbClr val="1E4560"/>
            </a:solidFill>
            <a:prstDash val="solid"/>
          </a:ln>
        </p:spPr>
      </p:sp>
      <p:sp>
        <p:nvSpPr>
          <p:cNvPr id="30" name="Shape 28"/>
          <p:cNvSpPr/>
          <p:nvPr/>
        </p:nvSpPr>
        <p:spPr>
          <a:xfrm>
            <a:off x="768096" y="5394960"/>
            <a:ext cx="402336" cy="402336"/>
          </a:xfrm>
          <a:prstGeom prst="ellipse">
            <a:avLst/>
          </a:prstGeom>
          <a:solidFill>
            <a:srgbClr val="6FD3E8"/>
          </a:solidFill>
          <a:ln/>
        </p:spPr>
      </p:sp>
      <p:sp>
        <p:nvSpPr>
          <p:cNvPr id="31" name="Text 29"/>
          <p:cNvSpPr/>
          <p:nvPr/>
        </p:nvSpPr>
        <p:spPr>
          <a:xfrm>
            <a:off x="768096" y="5394960"/>
            <a:ext cx="402336" cy="402336"/>
          </a:xfrm>
          <a:prstGeom prst="rect">
            <a:avLst/>
          </a:prstGeom>
          <a:noFill/>
          <a:ln/>
        </p:spPr>
        <p:txBody>
          <a:bodyPr wrap="square" lIns="0" tIns="0" rIns="0" bIns="0" rtlCol="0" anchor="ctr"/>
          <a:lstStyle/>
          <a:p>
            <a:pPr algn="ctr" indent="0" marL="0">
              <a:buNone/>
            </a:pPr>
            <a:r>
              <a:rPr lang="en-US" sz="1300" b="1" dirty="0">
                <a:solidFill>
                  <a:srgbClr val="06212B"/>
                </a:solidFill>
                <a:latin typeface="Arial" pitchFamily="34" charset="0"/>
                <a:ea typeface="Arial" pitchFamily="34" charset="-122"/>
                <a:cs typeface="Arial" pitchFamily="34" charset="-120"/>
              </a:rPr>
              <a:t>H</a:t>
            </a:r>
            <a:endParaRPr lang="en-US" sz="1300" dirty="0"/>
          </a:p>
        </p:txBody>
      </p:sp>
      <p:sp>
        <p:nvSpPr>
          <p:cNvPr id="32" name="Text 30"/>
          <p:cNvSpPr/>
          <p:nvPr/>
        </p:nvSpPr>
        <p:spPr>
          <a:xfrm>
            <a:off x="1280160" y="5340096"/>
            <a:ext cx="4504792" cy="25603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Hypothermia</a:t>
            </a:r>
            <a:endParaRPr lang="en-US" sz="1200" dirty="0"/>
          </a:p>
        </p:txBody>
      </p:sp>
      <p:sp>
        <p:nvSpPr>
          <p:cNvPr id="33" name="Text 31"/>
          <p:cNvSpPr/>
          <p:nvPr/>
        </p:nvSpPr>
        <p:spPr>
          <a:xfrm>
            <a:off x="1280160" y="5596128"/>
            <a:ext cx="4504792" cy="274320"/>
          </a:xfrm>
          <a:prstGeom prst="rect">
            <a:avLst/>
          </a:prstGeom>
          <a:noFill/>
          <a:ln/>
        </p:spPr>
        <p:txBody>
          <a:bodyPr wrap="square" lIns="0" tIns="0" rIns="0" bIns="0" rtlCol="0" anchor="t"/>
          <a:lstStyle/>
          <a:p>
            <a:pPr indent="0" marL="0">
              <a:buNone/>
            </a:pPr>
            <a:r>
              <a:rPr lang="en-US" sz="1000" dirty="0">
                <a:solidFill>
                  <a:srgbClr val="7E9AAC"/>
                </a:solidFill>
                <a:latin typeface="Calibri" pitchFamily="34" charset="0"/>
                <a:ea typeface="Calibri" pitchFamily="34" charset="-122"/>
                <a:cs typeface="Calibri" pitchFamily="34" charset="-120"/>
              </a:rPr>
              <a:t>Cold exposure, drowning, elderly on the floor overnight.</a:t>
            </a:r>
            <a:endParaRPr lang="en-US" sz="1000" dirty="0"/>
          </a:p>
        </p:txBody>
      </p:sp>
      <p:sp>
        <p:nvSpPr>
          <p:cNvPr id="34" name="Text 32"/>
          <p:cNvSpPr/>
          <p:nvPr/>
        </p:nvSpPr>
        <p:spPr>
          <a:xfrm>
            <a:off x="6242152" y="1773936"/>
            <a:ext cx="5327752" cy="256032"/>
          </a:xfrm>
          <a:prstGeom prst="rect">
            <a:avLst/>
          </a:prstGeom>
          <a:noFill/>
          <a:ln/>
        </p:spPr>
        <p:txBody>
          <a:bodyPr wrap="square" lIns="0" tIns="0" rIns="0" bIns="0" rtlCol="0" anchor="ctr"/>
          <a:lstStyle/>
          <a:p>
            <a:pPr indent="0" marL="0">
              <a:buNone/>
            </a:pPr>
            <a:r>
              <a:rPr lang="en-US" sz="1100" b="1" spc="240" kern="0" dirty="0">
                <a:solidFill>
                  <a:srgbClr val="E04A63"/>
                </a:solidFill>
                <a:latin typeface="Arial" pitchFamily="34" charset="0"/>
                <a:ea typeface="Arial" pitchFamily="34" charset="-122"/>
                <a:cs typeface="Arial" pitchFamily="34" charset="-120"/>
              </a:rPr>
              <a:t>T  ·  THE FIVE Ts</a:t>
            </a:r>
            <a:endParaRPr lang="en-US" sz="1100" dirty="0"/>
          </a:p>
        </p:txBody>
      </p:sp>
      <p:sp>
        <p:nvSpPr>
          <p:cNvPr id="35" name="Shape 33"/>
          <p:cNvSpPr/>
          <p:nvPr/>
        </p:nvSpPr>
        <p:spPr>
          <a:xfrm>
            <a:off x="6187288" y="2103120"/>
            <a:ext cx="5437480" cy="694944"/>
          </a:xfrm>
          <a:prstGeom prst="roundRect">
            <a:avLst>
              <a:gd name="adj" fmla="val 13158"/>
            </a:avLst>
          </a:prstGeom>
          <a:solidFill>
            <a:srgbClr val="12293E">
              <a:alpha val="74000"/>
            </a:srgbClr>
          </a:solidFill>
          <a:ln w="12700">
            <a:solidFill>
              <a:srgbClr val="1E4560"/>
            </a:solidFill>
            <a:prstDash val="solid"/>
          </a:ln>
        </p:spPr>
      </p:sp>
      <p:sp>
        <p:nvSpPr>
          <p:cNvPr id="36" name="Shape 34"/>
          <p:cNvSpPr/>
          <p:nvPr/>
        </p:nvSpPr>
        <p:spPr>
          <a:xfrm>
            <a:off x="6388456" y="2249424"/>
            <a:ext cx="402336" cy="402336"/>
          </a:xfrm>
          <a:prstGeom prst="ellipse">
            <a:avLst/>
          </a:prstGeom>
          <a:solidFill>
            <a:srgbClr val="E04A63"/>
          </a:solidFill>
          <a:ln/>
        </p:spPr>
      </p:sp>
      <p:sp>
        <p:nvSpPr>
          <p:cNvPr id="37" name="Text 35"/>
          <p:cNvSpPr/>
          <p:nvPr/>
        </p:nvSpPr>
        <p:spPr>
          <a:xfrm>
            <a:off x="6388456" y="2249424"/>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T</a:t>
            </a:r>
            <a:endParaRPr lang="en-US" sz="1300" dirty="0"/>
          </a:p>
        </p:txBody>
      </p:sp>
      <p:sp>
        <p:nvSpPr>
          <p:cNvPr id="38" name="Text 36"/>
          <p:cNvSpPr/>
          <p:nvPr/>
        </p:nvSpPr>
        <p:spPr>
          <a:xfrm>
            <a:off x="6900520" y="2194560"/>
            <a:ext cx="4504792" cy="25603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Tension pneumothorax</a:t>
            </a:r>
            <a:endParaRPr lang="en-US" sz="1200" dirty="0"/>
          </a:p>
        </p:txBody>
      </p:sp>
      <p:sp>
        <p:nvSpPr>
          <p:cNvPr id="39" name="Text 37"/>
          <p:cNvSpPr/>
          <p:nvPr/>
        </p:nvSpPr>
        <p:spPr>
          <a:xfrm>
            <a:off x="6900520" y="2450592"/>
            <a:ext cx="4504792" cy="274320"/>
          </a:xfrm>
          <a:prstGeom prst="rect">
            <a:avLst/>
          </a:prstGeom>
          <a:noFill/>
          <a:ln/>
        </p:spPr>
        <p:txBody>
          <a:bodyPr wrap="square" lIns="0" tIns="0" rIns="0" bIns="0" rtlCol="0" anchor="t"/>
          <a:lstStyle/>
          <a:p>
            <a:pPr indent="0" marL="0">
              <a:buNone/>
            </a:pPr>
            <a:r>
              <a:rPr lang="en-US" sz="1000" dirty="0">
                <a:solidFill>
                  <a:srgbClr val="7E9AAC"/>
                </a:solidFill>
                <a:latin typeface="Calibri" pitchFamily="34" charset="0"/>
                <a:ea typeface="Calibri" pitchFamily="34" charset="-122"/>
                <a:cs typeface="Calibri" pitchFamily="34" charset="-120"/>
              </a:rPr>
              <a:t>Trauma, asthma, COPD, after positive-pressure ventilation.</a:t>
            </a:r>
            <a:endParaRPr lang="en-US" sz="1000" dirty="0"/>
          </a:p>
        </p:txBody>
      </p:sp>
      <p:sp>
        <p:nvSpPr>
          <p:cNvPr id="40" name="Shape 38"/>
          <p:cNvSpPr/>
          <p:nvPr/>
        </p:nvSpPr>
        <p:spPr>
          <a:xfrm>
            <a:off x="6187288" y="2889504"/>
            <a:ext cx="5437480" cy="694944"/>
          </a:xfrm>
          <a:prstGeom prst="roundRect">
            <a:avLst>
              <a:gd name="adj" fmla="val 13158"/>
            </a:avLst>
          </a:prstGeom>
          <a:solidFill>
            <a:srgbClr val="12293E">
              <a:alpha val="74000"/>
            </a:srgbClr>
          </a:solidFill>
          <a:ln w="12700">
            <a:solidFill>
              <a:srgbClr val="1E4560"/>
            </a:solidFill>
            <a:prstDash val="solid"/>
          </a:ln>
        </p:spPr>
      </p:sp>
      <p:sp>
        <p:nvSpPr>
          <p:cNvPr id="41" name="Shape 39"/>
          <p:cNvSpPr/>
          <p:nvPr/>
        </p:nvSpPr>
        <p:spPr>
          <a:xfrm>
            <a:off x="6388456" y="3035808"/>
            <a:ext cx="402336" cy="402336"/>
          </a:xfrm>
          <a:prstGeom prst="ellipse">
            <a:avLst/>
          </a:prstGeom>
          <a:solidFill>
            <a:srgbClr val="E04A63"/>
          </a:solidFill>
          <a:ln/>
        </p:spPr>
      </p:sp>
      <p:sp>
        <p:nvSpPr>
          <p:cNvPr id="42" name="Text 40"/>
          <p:cNvSpPr/>
          <p:nvPr/>
        </p:nvSpPr>
        <p:spPr>
          <a:xfrm>
            <a:off x="6388456" y="3035808"/>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T</a:t>
            </a:r>
            <a:endParaRPr lang="en-US" sz="1300" dirty="0"/>
          </a:p>
        </p:txBody>
      </p:sp>
      <p:sp>
        <p:nvSpPr>
          <p:cNvPr id="43" name="Text 41"/>
          <p:cNvSpPr/>
          <p:nvPr/>
        </p:nvSpPr>
        <p:spPr>
          <a:xfrm>
            <a:off x="6900520" y="2980944"/>
            <a:ext cx="4504792" cy="25603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Tamponade (cardiac)</a:t>
            </a:r>
            <a:endParaRPr lang="en-US" sz="1200" dirty="0"/>
          </a:p>
        </p:txBody>
      </p:sp>
      <p:sp>
        <p:nvSpPr>
          <p:cNvPr id="44" name="Text 42"/>
          <p:cNvSpPr/>
          <p:nvPr/>
        </p:nvSpPr>
        <p:spPr>
          <a:xfrm>
            <a:off x="6900520" y="3236976"/>
            <a:ext cx="4504792" cy="274320"/>
          </a:xfrm>
          <a:prstGeom prst="rect">
            <a:avLst/>
          </a:prstGeom>
          <a:noFill/>
          <a:ln/>
        </p:spPr>
        <p:txBody>
          <a:bodyPr wrap="square" lIns="0" tIns="0" rIns="0" bIns="0" rtlCol="0" anchor="t"/>
          <a:lstStyle/>
          <a:p>
            <a:pPr indent="0" marL="0">
              <a:buNone/>
            </a:pPr>
            <a:r>
              <a:rPr lang="en-US" sz="1000" dirty="0">
                <a:solidFill>
                  <a:srgbClr val="7E9AAC"/>
                </a:solidFill>
                <a:latin typeface="Calibri" pitchFamily="34" charset="0"/>
                <a:ea typeface="Calibri" pitchFamily="34" charset="-122"/>
                <a:cs typeface="Calibri" pitchFamily="34" charset="-120"/>
              </a:rPr>
              <a:t>Trauma, post-MI, malignancy, uraemia.</a:t>
            </a:r>
            <a:endParaRPr lang="en-US" sz="1000" dirty="0"/>
          </a:p>
        </p:txBody>
      </p:sp>
      <p:sp>
        <p:nvSpPr>
          <p:cNvPr id="45" name="Shape 43"/>
          <p:cNvSpPr/>
          <p:nvPr/>
        </p:nvSpPr>
        <p:spPr>
          <a:xfrm>
            <a:off x="6187288" y="3675888"/>
            <a:ext cx="5437480" cy="694944"/>
          </a:xfrm>
          <a:prstGeom prst="roundRect">
            <a:avLst>
              <a:gd name="adj" fmla="val 13158"/>
            </a:avLst>
          </a:prstGeom>
          <a:solidFill>
            <a:srgbClr val="12293E">
              <a:alpha val="74000"/>
            </a:srgbClr>
          </a:solidFill>
          <a:ln w="12700">
            <a:solidFill>
              <a:srgbClr val="1E4560"/>
            </a:solidFill>
            <a:prstDash val="solid"/>
          </a:ln>
        </p:spPr>
      </p:sp>
      <p:sp>
        <p:nvSpPr>
          <p:cNvPr id="46" name="Shape 44"/>
          <p:cNvSpPr/>
          <p:nvPr/>
        </p:nvSpPr>
        <p:spPr>
          <a:xfrm>
            <a:off x="6388456" y="3822192"/>
            <a:ext cx="402336" cy="402336"/>
          </a:xfrm>
          <a:prstGeom prst="ellipse">
            <a:avLst/>
          </a:prstGeom>
          <a:solidFill>
            <a:srgbClr val="E04A63"/>
          </a:solidFill>
          <a:ln/>
        </p:spPr>
      </p:sp>
      <p:sp>
        <p:nvSpPr>
          <p:cNvPr id="47" name="Text 45"/>
          <p:cNvSpPr/>
          <p:nvPr/>
        </p:nvSpPr>
        <p:spPr>
          <a:xfrm>
            <a:off x="6388456" y="3822192"/>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T</a:t>
            </a:r>
            <a:endParaRPr lang="en-US" sz="1300" dirty="0"/>
          </a:p>
        </p:txBody>
      </p:sp>
      <p:sp>
        <p:nvSpPr>
          <p:cNvPr id="48" name="Text 46"/>
          <p:cNvSpPr/>
          <p:nvPr/>
        </p:nvSpPr>
        <p:spPr>
          <a:xfrm>
            <a:off x="6900520" y="3767328"/>
            <a:ext cx="4504792" cy="25603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Toxins</a:t>
            </a:r>
            <a:endParaRPr lang="en-US" sz="1200" dirty="0"/>
          </a:p>
        </p:txBody>
      </p:sp>
      <p:sp>
        <p:nvSpPr>
          <p:cNvPr id="49" name="Text 47"/>
          <p:cNvSpPr/>
          <p:nvPr/>
        </p:nvSpPr>
        <p:spPr>
          <a:xfrm>
            <a:off x="6900520" y="4023360"/>
            <a:ext cx="4504792" cy="274320"/>
          </a:xfrm>
          <a:prstGeom prst="rect">
            <a:avLst/>
          </a:prstGeom>
          <a:noFill/>
          <a:ln/>
        </p:spPr>
        <p:txBody>
          <a:bodyPr wrap="square" lIns="0" tIns="0" rIns="0" bIns="0" rtlCol="0" anchor="t"/>
          <a:lstStyle/>
          <a:p>
            <a:pPr indent="0" marL="0">
              <a:buNone/>
            </a:pPr>
            <a:r>
              <a:rPr lang="en-US" sz="1000" dirty="0">
                <a:solidFill>
                  <a:srgbClr val="7E9AAC"/>
                </a:solidFill>
                <a:latin typeface="Calibri" pitchFamily="34" charset="0"/>
                <a:ea typeface="Calibri" pitchFamily="34" charset="-122"/>
                <a:cs typeface="Calibri" pitchFamily="34" charset="-120"/>
              </a:rPr>
              <a:t>Opioids, beta-blockers, calcium-channel blockers, tricyclics.</a:t>
            </a:r>
            <a:endParaRPr lang="en-US" sz="1000" dirty="0"/>
          </a:p>
        </p:txBody>
      </p:sp>
      <p:sp>
        <p:nvSpPr>
          <p:cNvPr id="50" name="Shape 48"/>
          <p:cNvSpPr/>
          <p:nvPr/>
        </p:nvSpPr>
        <p:spPr>
          <a:xfrm>
            <a:off x="6187288" y="4462272"/>
            <a:ext cx="5437480" cy="694944"/>
          </a:xfrm>
          <a:prstGeom prst="roundRect">
            <a:avLst>
              <a:gd name="adj" fmla="val 13158"/>
            </a:avLst>
          </a:prstGeom>
          <a:solidFill>
            <a:srgbClr val="12293E">
              <a:alpha val="74000"/>
            </a:srgbClr>
          </a:solidFill>
          <a:ln w="12700">
            <a:solidFill>
              <a:srgbClr val="1E4560"/>
            </a:solidFill>
            <a:prstDash val="solid"/>
          </a:ln>
        </p:spPr>
      </p:sp>
      <p:sp>
        <p:nvSpPr>
          <p:cNvPr id="51" name="Shape 49"/>
          <p:cNvSpPr/>
          <p:nvPr/>
        </p:nvSpPr>
        <p:spPr>
          <a:xfrm>
            <a:off x="6388456" y="4608576"/>
            <a:ext cx="402336" cy="402336"/>
          </a:xfrm>
          <a:prstGeom prst="ellipse">
            <a:avLst/>
          </a:prstGeom>
          <a:solidFill>
            <a:srgbClr val="E04A63"/>
          </a:solidFill>
          <a:ln/>
        </p:spPr>
      </p:sp>
      <p:sp>
        <p:nvSpPr>
          <p:cNvPr id="52" name="Text 50"/>
          <p:cNvSpPr/>
          <p:nvPr/>
        </p:nvSpPr>
        <p:spPr>
          <a:xfrm>
            <a:off x="6388456" y="4608576"/>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T</a:t>
            </a:r>
            <a:endParaRPr lang="en-US" sz="1300" dirty="0"/>
          </a:p>
        </p:txBody>
      </p:sp>
      <p:sp>
        <p:nvSpPr>
          <p:cNvPr id="53" name="Text 51"/>
          <p:cNvSpPr/>
          <p:nvPr/>
        </p:nvSpPr>
        <p:spPr>
          <a:xfrm>
            <a:off x="6900520" y="4553712"/>
            <a:ext cx="4504792" cy="25603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Thrombosis — pulmonary</a:t>
            </a:r>
            <a:endParaRPr lang="en-US" sz="1200" dirty="0"/>
          </a:p>
        </p:txBody>
      </p:sp>
      <p:sp>
        <p:nvSpPr>
          <p:cNvPr id="54" name="Text 52"/>
          <p:cNvSpPr/>
          <p:nvPr/>
        </p:nvSpPr>
        <p:spPr>
          <a:xfrm>
            <a:off x="6900520" y="4809744"/>
            <a:ext cx="4504792" cy="274320"/>
          </a:xfrm>
          <a:prstGeom prst="rect">
            <a:avLst/>
          </a:prstGeom>
          <a:noFill/>
          <a:ln/>
        </p:spPr>
        <p:txBody>
          <a:bodyPr wrap="square" lIns="0" tIns="0" rIns="0" bIns="0" rtlCol="0" anchor="t"/>
          <a:lstStyle/>
          <a:p>
            <a:pPr indent="0" marL="0">
              <a:buNone/>
            </a:pPr>
            <a:r>
              <a:rPr lang="en-US" sz="1000" dirty="0">
                <a:solidFill>
                  <a:srgbClr val="7E9AAC"/>
                </a:solidFill>
                <a:latin typeface="Calibri" pitchFamily="34" charset="0"/>
                <a:ea typeface="Calibri" pitchFamily="34" charset="-122"/>
                <a:cs typeface="Calibri" pitchFamily="34" charset="-120"/>
              </a:rPr>
              <a:t>Sudden collapse, recent surgery, immobility, leg swelling.</a:t>
            </a:r>
            <a:endParaRPr lang="en-US" sz="1000" dirty="0"/>
          </a:p>
        </p:txBody>
      </p:sp>
      <p:sp>
        <p:nvSpPr>
          <p:cNvPr id="55" name="Shape 53"/>
          <p:cNvSpPr/>
          <p:nvPr/>
        </p:nvSpPr>
        <p:spPr>
          <a:xfrm>
            <a:off x="6187288" y="5248656"/>
            <a:ext cx="5437480" cy="694944"/>
          </a:xfrm>
          <a:prstGeom prst="roundRect">
            <a:avLst>
              <a:gd name="adj" fmla="val 13158"/>
            </a:avLst>
          </a:prstGeom>
          <a:solidFill>
            <a:srgbClr val="12293E">
              <a:alpha val="74000"/>
            </a:srgbClr>
          </a:solidFill>
          <a:ln w="12700">
            <a:solidFill>
              <a:srgbClr val="1E4560"/>
            </a:solidFill>
            <a:prstDash val="solid"/>
          </a:ln>
        </p:spPr>
      </p:sp>
      <p:sp>
        <p:nvSpPr>
          <p:cNvPr id="56" name="Shape 54"/>
          <p:cNvSpPr/>
          <p:nvPr/>
        </p:nvSpPr>
        <p:spPr>
          <a:xfrm>
            <a:off x="6388456" y="5394960"/>
            <a:ext cx="402336" cy="402336"/>
          </a:xfrm>
          <a:prstGeom prst="ellipse">
            <a:avLst/>
          </a:prstGeom>
          <a:solidFill>
            <a:srgbClr val="E04A63"/>
          </a:solidFill>
          <a:ln/>
        </p:spPr>
      </p:sp>
      <p:sp>
        <p:nvSpPr>
          <p:cNvPr id="57" name="Text 55"/>
          <p:cNvSpPr/>
          <p:nvPr/>
        </p:nvSpPr>
        <p:spPr>
          <a:xfrm>
            <a:off x="6388456" y="5394960"/>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T</a:t>
            </a:r>
            <a:endParaRPr lang="en-US" sz="1300" dirty="0"/>
          </a:p>
        </p:txBody>
      </p:sp>
      <p:sp>
        <p:nvSpPr>
          <p:cNvPr id="58" name="Text 56"/>
          <p:cNvSpPr/>
          <p:nvPr/>
        </p:nvSpPr>
        <p:spPr>
          <a:xfrm>
            <a:off x="6900520" y="5340096"/>
            <a:ext cx="4504792" cy="256032"/>
          </a:xfrm>
          <a:prstGeom prst="rect">
            <a:avLst/>
          </a:prstGeom>
          <a:noFill/>
          <a:ln/>
        </p:spPr>
        <p:txBody>
          <a:bodyPr wrap="square" lIns="0" tIns="0" rIns="0" bIns="0" rtlCol="0" anchor="ctr"/>
          <a:lstStyle/>
          <a:p>
            <a:pPr indent="0" marL="0">
              <a:buNone/>
            </a:pPr>
            <a:r>
              <a:rPr lang="en-US" sz="1200" b="1" dirty="0">
                <a:solidFill>
                  <a:srgbClr val="FFFFFF"/>
                </a:solidFill>
                <a:latin typeface="Arial" pitchFamily="34" charset="0"/>
                <a:ea typeface="Arial" pitchFamily="34" charset="-122"/>
                <a:cs typeface="Arial" pitchFamily="34" charset="-120"/>
              </a:rPr>
              <a:t>Thrombosis — coronary</a:t>
            </a:r>
            <a:endParaRPr lang="en-US" sz="1200" dirty="0"/>
          </a:p>
        </p:txBody>
      </p:sp>
      <p:sp>
        <p:nvSpPr>
          <p:cNvPr id="59" name="Text 57"/>
          <p:cNvSpPr/>
          <p:nvPr/>
        </p:nvSpPr>
        <p:spPr>
          <a:xfrm>
            <a:off x="6900520" y="5596128"/>
            <a:ext cx="4504792" cy="274320"/>
          </a:xfrm>
          <a:prstGeom prst="rect">
            <a:avLst/>
          </a:prstGeom>
          <a:noFill/>
          <a:ln/>
        </p:spPr>
        <p:txBody>
          <a:bodyPr wrap="square" lIns="0" tIns="0" rIns="0" bIns="0" rtlCol="0" anchor="t"/>
          <a:lstStyle/>
          <a:p>
            <a:pPr indent="0" marL="0">
              <a:buNone/>
            </a:pPr>
            <a:r>
              <a:rPr lang="en-US" sz="1000" dirty="0">
                <a:solidFill>
                  <a:srgbClr val="7E9AAC"/>
                </a:solidFill>
                <a:latin typeface="Calibri" pitchFamily="34" charset="0"/>
                <a:ea typeface="Calibri" pitchFamily="34" charset="-122"/>
                <a:cs typeface="Calibri" pitchFamily="34" charset="-120"/>
              </a:rPr>
              <a:t>Chest pain before collapse, known ischaemic heart disease.</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RETURN OF SPONTANEOUS CIRCULATION</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After ROSC — the job is not finished</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19</a:t>
            </a:r>
            <a:endParaRPr lang="en-US" sz="950" dirty="0"/>
          </a:p>
        </p:txBody>
      </p:sp>
      <p:sp>
        <p:nvSpPr>
          <p:cNvPr id="7" name="Shape 5"/>
          <p:cNvSpPr/>
          <p:nvPr/>
        </p:nvSpPr>
        <p:spPr>
          <a:xfrm>
            <a:off x="566928" y="1700784"/>
            <a:ext cx="3564026" cy="1225296"/>
          </a:xfrm>
          <a:prstGeom prst="roundRect">
            <a:avLst>
              <a:gd name="adj" fmla="val 7463"/>
            </a:avLst>
          </a:prstGeom>
          <a:solidFill>
            <a:srgbClr val="12293E">
              <a:alpha val="74000"/>
            </a:srgbClr>
          </a:solidFill>
          <a:ln w="12700">
            <a:solidFill>
              <a:srgbClr val="1E4560"/>
            </a:solidFill>
            <a:prstDash val="solid"/>
          </a:ln>
        </p:spPr>
      </p:sp>
      <p:sp>
        <p:nvSpPr>
          <p:cNvPr id="8" name="Shape 6"/>
          <p:cNvSpPr/>
          <p:nvPr/>
        </p:nvSpPr>
        <p:spPr>
          <a:xfrm>
            <a:off x="804672" y="1883664"/>
            <a:ext cx="402336" cy="402336"/>
          </a:xfrm>
          <a:prstGeom prst="ellipse">
            <a:avLst/>
          </a:prstGeom>
          <a:solidFill>
            <a:srgbClr val="6FD3E8">
              <a:alpha val="14000"/>
            </a:srgbClr>
          </a:solidFill>
          <a:ln w="15875">
            <a:solidFill>
              <a:srgbClr val="6FD3E8"/>
            </a:solidFill>
            <a:prstDash val="solid"/>
          </a:ln>
        </p:spPr>
      </p:sp>
      <p:sp>
        <p:nvSpPr>
          <p:cNvPr id="9" name="Text 7"/>
          <p:cNvSpPr/>
          <p:nvPr/>
        </p:nvSpPr>
        <p:spPr>
          <a:xfrm>
            <a:off x="804672" y="1883664"/>
            <a:ext cx="402336" cy="402336"/>
          </a:xfrm>
          <a:prstGeom prst="rect">
            <a:avLst/>
          </a:prstGeom>
          <a:noFill/>
          <a:ln/>
        </p:spPr>
        <p:txBody>
          <a:bodyPr wrap="square" lIns="0" tIns="0" rIns="0" bIns="0" rtlCol="0" anchor="ctr"/>
          <a:lstStyle/>
          <a:p>
            <a:pPr algn="ctr" indent="0" marL="0">
              <a:buNone/>
            </a:pPr>
            <a:r>
              <a:rPr lang="en-US" sz="1250" b="1" dirty="0">
                <a:solidFill>
                  <a:srgbClr val="6FD3E8"/>
                </a:solidFill>
                <a:latin typeface="Arial" pitchFamily="34" charset="0"/>
                <a:ea typeface="Arial" pitchFamily="34" charset="-122"/>
                <a:cs typeface="Arial" pitchFamily="34" charset="-120"/>
              </a:rPr>
              <a:t>1</a:t>
            </a:r>
            <a:endParaRPr lang="en-US" sz="1250" dirty="0"/>
          </a:p>
        </p:txBody>
      </p:sp>
      <p:sp>
        <p:nvSpPr>
          <p:cNvPr id="10" name="Text 8"/>
          <p:cNvSpPr/>
          <p:nvPr/>
        </p:nvSpPr>
        <p:spPr>
          <a:xfrm>
            <a:off x="1298448" y="1883664"/>
            <a:ext cx="2594762" cy="402336"/>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Airway &amp; oxygen</a:t>
            </a:r>
            <a:endParaRPr lang="en-US" sz="1250" dirty="0"/>
          </a:p>
        </p:txBody>
      </p:sp>
      <p:sp>
        <p:nvSpPr>
          <p:cNvPr id="11" name="Text 9"/>
          <p:cNvSpPr/>
          <p:nvPr/>
        </p:nvSpPr>
        <p:spPr>
          <a:xfrm>
            <a:off x="822960" y="2304288"/>
            <a:ext cx="3051962" cy="53035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Titrate SpO₂ to 90–98% (AHA 2025). Avoid hypoxia AND hyperoxia — 100% oxygen indefinitely is not a neutral choice.</a:t>
            </a:r>
            <a:endParaRPr lang="en-US" sz="1000" dirty="0"/>
          </a:p>
        </p:txBody>
      </p:sp>
      <p:sp>
        <p:nvSpPr>
          <p:cNvPr id="12" name="Shape 10"/>
          <p:cNvSpPr/>
          <p:nvPr/>
        </p:nvSpPr>
        <p:spPr>
          <a:xfrm>
            <a:off x="4313834" y="1700784"/>
            <a:ext cx="3564026" cy="1225296"/>
          </a:xfrm>
          <a:prstGeom prst="roundRect">
            <a:avLst>
              <a:gd name="adj" fmla="val 7463"/>
            </a:avLst>
          </a:prstGeom>
          <a:solidFill>
            <a:srgbClr val="12293E">
              <a:alpha val="74000"/>
            </a:srgbClr>
          </a:solidFill>
          <a:ln w="12700">
            <a:solidFill>
              <a:srgbClr val="1E4560"/>
            </a:solidFill>
            <a:prstDash val="solid"/>
          </a:ln>
        </p:spPr>
      </p:sp>
      <p:sp>
        <p:nvSpPr>
          <p:cNvPr id="13" name="Shape 11"/>
          <p:cNvSpPr/>
          <p:nvPr/>
        </p:nvSpPr>
        <p:spPr>
          <a:xfrm>
            <a:off x="4551578" y="1883664"/>
            <a:ext cx="402336" cy="402336"/>
          </a:xfrm>
          <a:prstGeom prst="ellipse">
            <a:avLst/>
          </a:prstGeom>
          <a:solidFill>
            <a:srgbClr val="6FD3E8">
              <a:alpha val="14000"/>
            </a:srgbClr>
          </a:solidFill>
          <a:ln w="15875">
            <a:solidFill>
              <a:srgbClr val="6FD3E8"/>
            </a:solidFill>
            <a:prstDash val="solid"/>
          </a:ln>
        </p:spPr>
      </p:sp>
      <p:sp>
        <p:nvSpPr>
          <p:cNvPr id="14" name="Text 12"/>
          <p:cNvSpPr/>
          <p:nvPr/>
        </p:nvSpPr>
        <p:spPr>
          <a:xfrm>
            <a:off x="4551578" y="1883664"/>
            <a:ext cx="402336" cy="402336"/>
          </a:xfrm>
          <a:prstGeom prst="rect">
            <a:avLst/>
          </a:prstGeom>
          <a:noFill/>
          <a:ln/>
        </p:spPr>
        <p:txBody>
          <a:bodyPr wrap="square" lIns="0" tIns="0" rIns="0" bIns="0" rtlCol="0" anchor="ctr"/>
          <a:lstStyle/>
          <a:p>
            <a:pPr algn="ctr" indent="0" marL="0">
              <a:buNone/>
            </a:pPr>
            <a:r>
              <a:rPr lang="en-US" sz="1250" b="1" dirty="0">
                <a:solidFill>
                  <a:srgbClr val="6FD3E8"/>
                </a:solidFill>
                <a:latin typeface="Arial" pitchFamily="34" charset="0"/>
                <a:ea typeface="Arial" pitchFamily="34" charset="-122"/>
                <a:cs typeface="Arial" pitchFamily="34" charset="-120"/>
              </a:rPr>
              <a:t>2</a:t>
            </a:r>
            <a:endParaRPr lang="en-US" sz="1250" dirty="0"/>
          </a:p>
        </p:txBody>
      </p:sp>
      <p:sp>
        <p:nvSpPr>
          <p:cNvPr id="15" name="Text 13"/>
          <p:cNvSpPr/>
          <p:nvPr/>
        </p:nvSpPr>
        <p:spPr>
          <a:xfrm>
            <a:off x="5045354" y="1883664"/>
            <a:ext cx="2594762" cy="402336"/>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Blood pressure</a:t>
            </a:r>
            <a:endParaRPr lang="en-US" sz="1250" dirty="0"/>
          </a:p>
        </p:txBody>
      </p:sp>
      <p:sp>
        <p:nvSpPr>
          <p:cNvPr id="16" name="Text 14"/>
          <p:cNvSpPr/>
          <p:nvPr/>
        </p:nvSpPr>
        <p:spPr>
          <a:xfrm>
            <a:off x="4569866" y="2304288"/>
            <a:ext cx="3051962" cy="53035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Target MAP ≥65 mmHg — the AHA 2025 number. Systolic ≥90 is a bedside proxy. Fluids first, then early vasopressor referral.</a:t>
            </a:r>
            <a:endParaRPr lang="en-US" sz="1000" dirty="0"/>
          </a:p>
        </p:txBody>
      </p:sp>
      <p:sp>
        <p:nvSpPr>
          <p:cNvPr id="17" name="Shape 15"/>
          <p:cNvSpPr/>
          <p:nvPr/>
        </p:nvSpPr>
        <p:spPr>
          <a:xfrm>
            <a:off x="8060741" y="1700784"/>
            <a:ext cx="3564026" cy="1225296"/>
          </a:xfrm>
          <a:prstGeom prst="roundRect">
            <a:avLst>
              <a:gd name="adj" fmla="val 7463"/>
            </a:avLst>
          </a:prstGeom>
          <a:solidFill>
            <a:srgbClr val="12293E">
              <a:alpha val="74000"/>
            </a:srgbClr>
          </a:solidFill>
          <a:ln w="12700">
            <a:solidFill>
              <a:srgbClr val="1E4560"/>
            </a:solidFill>
            <a:prstDash val="solid"/>
          </a:ln>
        </p:spPr>
      </p:sp>
      <p:sp>
        <p:nvSpPr>
          <p:cNvPr id="18" name="Shape 16"/>
          <p:cNvSpPr/>
          <p:nvPr/>
        </p:nvSpPr>
        <p:spPr>
          <a:xfrm>
            <a:off x="8298485" y="1883664"/>
            <a:ext cx="402336" cy="402336"/>
          </a:xfrm>
          <a:prstGeom prst="ellipse">
            <a:avLst/>
          </a:prstGeom>
          <a:solidFill>
            <a:srgbClr val="6FD3E8">
              <a:alpha val="14000"/>
            </a:srgbClr>
          </a:solidFill>
          <a:ln w="15875">
            <a:solidFill>
              <a:srgbClr val="6FD3E8"/>
            </a:solidFill>
            <a:prstDash val="solid"/>
          </a:ln>
        </p:spPr>
      </p:sp>
      <p:sp>
        <p:nvSpPr>
          <p:cNvPr id="19" name="Text 17"/>
          <p:cNvSpPr/>
          <p:nvPr/>
        </p:nvSpPr>
        <p:spPr>
          <a:xfrm>
            <a:off x="8298485" y="1883664"/>
            <a:ext cx="402336" cy="402336"/>
          </a:xfrm>
          <a:prstGeom prst="rect">
            <a:avLst/>
          </a:prstGeom>
          <a:noFill/>
          <a:ln/>
        </p:spPr>
        <p:txBody>
          <a:bodyPr wrap="square" lIns="0" tIns="0" rIns="0" bIns="0" rtlCol="0" anchor="ctr"/>
          <a:lstStyle/>
          <a:p>
            <a:pPr algn="ctr" indent="0" marL="0">
              <a:buNone/>
            </a:pPr>
            <a:r>
              <a:rPr lang="en-US" sz="1250" b="1" dirty="0">
                <a:solidFill>
                  <a:srgbClr val="6FD3E8"/>
                </a:solidFill>
                <a:latin typeface="Arial" pitchFamily="34" charset="0"/>
                <a:ea typeface="Arial" pitchFamily="34" charset="-122"/>
                <a:cs typeface="Arial" pitchFamily="34" charset="-120"/>
              </a:rPr>
              <a:t>3</a:t>
            </a:r>
            <a:endParaRPr lang="en-US" sz="1250" dirty="0"/>
          </a:p>
        </p:txBody>
      </p:sp>
      <p:sp>
        <p:nvSpPr>
          <p:cNvPr id="20" name="Text 18"/>
          <p:cNvSpPr/>
          <p:nvPr/>
        </p:nvSpPr>
        <p:spPr>
          <a:xfrm>
            <a:off x="8792261" y="1883664"/>
            <a:ext cx="2594762" cy="402336"/>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12-lead ECG</a:t>
            </a:r>
            <a:endParaRPr lang="en-US" sz="1250" dirty="0"/>
          </a:p>
        </p:txBody>
      </p:sp>
      <p:sp>
        <p:nvSpPr>
          <p:cNvPr id="21" name="Text 19"/>
          <p:cNvSpPr/>
          <p:nvPr/>
        </p:nvSpPr>
        <p:spPr>
          <a:xfrm>
            <a:off x="8316773" y="2304288"/>
            <a:ext cx="3051962" cy="53035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Look for STEMI. This single tracing changes the destination and the urgency of the transfer.</a:t>
            </a:r>
            <a:endParaRPr lang="en-US" sz="1000" dirty="0"/>
          </a:p>
        </p:txBody>
      </p:sp>
      <p:sp>
        <p:nvSpPr>
          <p:cNvPr id="22" name="Shape 20"/>
          <p:cNvSpPr/>
          <p:nvPr/>
        </p:nvSpPr>
        <p:spPr>
          <a:xfrm>
            <a:off x="566928" y="3108960"/>
            <a:ext cx="3564026" cy="1225296"/>
          </a:xfrm>
          <a:prstGeom prst="roundRect">
            <a:avLst>
              <a:gd name="adj" fmla="val 7463"/>
            </a:avLst>
          </a:prstGeom>
          <a:solidFill>
            <a:srgbClr val="12293E">
              <a:alpha val="74000"/>
            </a:srgbClr>
          </a:solidFill>
          <a:ln w="12700">
            <a:solidFill>
              <a:srgbClr val="1E4560"/>
            </a:solidFill>
            <a:prstDash val="solid"/>
          </a:ln>
        </p:spPr>
      </p:sp>
      <p:sp>
        <p:nvSpPr>
          <p:cNvPr id="23" name="Shape 21"/>
          <p:cNvSpPr/>
          <p:nvPr/>
        </p:nvSpPr>
        <p:spPr>
          <a:xfrm>
            <a:off x="804672" y="3291840"/>
            <a:ext cx="402336" cy="402336"/>
          </a:xfrm>
          <a:prstGeom prst="ellipse">
            <a:avLst/>
          </a:prstGeom>
          <a:solidFill>
            <a:srgbClr val="6FD3E8">
              <a:alpha val="14000"/>
            </a:srgbClr>
          </a:solidFill>
          <a:ln w="15875">
            <a:solidFill>
              <a:srgbClr val="6FD3E8"/>
            </a:solidFill>
            <a:prstDash val="solid"/>
          </a:ln>
        </p:spPr>
      </p:sp>
      <p:sp>
        <p:nvSpPr>
          <p:cNvPr id="24" name="Text 22"/>
          <p:cNvSpPr/>
          <p:nvPr/>
        </p:nvSpPr>
        <p:spPr>
          <a:xfrm>
            <a:off x="804672" y="3291840"/>
            <a:ext cx="402336" cy="402336"/>
          </a:xfrm>
          <a:prstGeom prst="rect">
            <a:avLst/>
          </a:prstGeom>
          <a:noFill/>
          <a:ln/>
        </p:spPr>
        <p:txBody>
          <a:bodyPr wrap="square" lIns="0" tIns="0" rIns="0" bIns="0" rtlCol="0" anchor="ctr"/>
          <a:lstStyle/>
          <a:p>
            <a:pPr algn="ctr" indent="0" marL="0">
              <a:buNone/>
            </a:pPr>
            <a:r>
              <a:rPr lang="en-US" sz="1250" b="1" dirty="0">
                <a:solidFill>
                  <a:srgbClr val="6FD3E8"/>
                </a:solidFill>
                <a:latin typeface="Arial" pitchFamily="34" charset="0"/>
                <a:ea typeface="Arial" pitchFamily="34" charset="-122"/>
                <a:cs typeface="Arial" pitchFamily="34" charset="-120"/>
              </a:rPr>
              <a:t>4</a:t>
            </a:r>
            <a:endParaRPr lang="en-US" sz="1250" dirty="0"/>
          </a:p>
        </p:txBody>
      </p:sp>
      <p:sp>
        <p:nvSpPr>
          <p:cNvPr id="25" name="Text 23"/>
          <p:cNvSpPr/>
          <p:nvPr/>
        </p:nvSpPr>
        <p:spPr>
          <a:xfrm>
            <a:off x="1298448" y="3291840"/>
            <a:ext cx="2594762" cy="402336"/>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Glucose &amp; temperature</a:t>
            </a:r>
            <a:endParaRPr lang="en-US" sz="1250" dirty="0"/>
          </a:p>
        </p:txBody>
      </p:sp>
      <p:sp>
        <p:nvSpPr>
          <p:cNvPr id="26" name="Text 24"/>
          <p:cNvSpPr/>
          <p:nvPr/>
        </p:nvSpPr>
        <p:spPr>
          <a:xfrm>
            <a:off x="822960" y="3712464"/>
            <a:ext cx="3051962" cy="53035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Treat hypoglycaemia. Avoid fever. Do NOT attempt active cooling in this setting.</a:t>
            </a:r>
            <a:endParaRPr lang="en-US" sz="1000" dirty="0"/>
          </a:p>
        </p:txBody>
      </p:sp>
      <p:sp>
        <p:nvSpPr>
          <p:cNvPr id="27" name="Shape 25"/>
          <p:cNvSpPr/>
          <p:nvPr/>
        </p:nvSpPr>
        <p:spPr>
          <a:xfrm>
            <a:off x="4313834" y="3108960"/>
            <a:ext cx="3564026" cy="1225296"/>
          </a:xfrm>
          <a:prstGeom prst="roundRect">
            <a:avLst>
              <a:gd name="adj" fmla="val 7463"/>
            </a:avLst>
          </a:prstGeom>
          <a:solidFill>
            <a:srgbClr val="12293E">
              <a:alpha val="74000"/>
            </a:srgbClr>
          </a:solidFill>
          <a:ln w="12700">
            <a:solidFill>
              <a:srgbClr val="1E4560"/>
            </a:solidFill>
            <a:prstDash val="solid"/>
          </a:ln>
        </p:spPr>
      </p:sp>
      <p:sp>
        <p:nvSpPr>
          <p:cNvPr id="28" name="Shape 26"/>
          <p:cNvSpPr/>
          <p:nvPr/>
        </p:nvSpPr>
        <p:spPr>
          <a:xfrm>
            <a:off x="4551578" y="3291840"/>
            <a:ext cx="402336" cy="402336"/>
          </a:xfrm>
          <a:prstGeom prst="ellipse">
            <a:avLst/>
          </a:prstGeom>
          <a:solidFill>
            <a:srgbClr val="6FD3E8">
              <a:alpha val="14000"/>
            </a:srgbClr>
          </a:solidFill>
          <a:ln w="15875">
            <a:solidFill>
              <a:srgbClr val="6FD3E8"/>
            </a:solidFill>
            <a:prstDash val="solid"/>
          </a:ln>
        </p:spPr>
      </p:sp>
      <p:sp>
        <p:nvSpPr>
          <p:cNvPr id="29" name="Text 27"/>
          <p:cNvSpPr/>
          <p:nvPr/>
        </p:nvSpPr>
        <p:spPr>
          <a:xfrm>
            <a:off x="4551578" y="3291840"/>
            <a:ext cx="402336" cy="402336"/>
          </a:xfrm>
          <a:prstGeom prst="rect">
            <a:avLst/>
          </a:prstGeom>
          <a:noFill/>
          <a:ln/>
        </p:spPr>
        <p:txBody>
          <a:bodyPr wrap="square" lIns="0" tIns="0" rIns="0" bIns="0" rtlCol="0" anchor="ctr"/>
          <a:lstStyle/>
          <a:p>
            <a:pPr algn="ctr" indent="0" marL="0">
              <a:buNone/>
            </a:pPr>
            <a:r>
              <a:rPr lang="en-US" sz="1250" b="1" dirty="0">
                <a:solidFill>
                  <a:srgbClr val="6FD3E8"/>
                </a:solidFill>
                <a:latin typeface="Arial" pitchFamily="34" charset="0"/>
                <a:ea typeface="Arial" pitchFamily="34" charset="-122"/>
                <a:cs typeface="Arial" pitchFamily="34" charset="-120"/>
              </a:rPr>
              <a:t>5</a:t>
            </a:r>
            <a:endParaRPr lang="en-US" sz="1250" dirty="0"/>
          </a:p>
        </p:txBody>
      </p:sp>
      <p:sp>
        <p:nvSpPr>
          <p:cNvPr id="30" name="Text 28"/>
          <p:cNvSpPr/>
          <p:nvPr/>
        </p:nvSpPr>
        <p:spPr>
          <a:xfrm>
            <a:off x="5045354" y="3291840"/>
            <a:ext cx="2594762" cy="402336"/>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Arrange urgent transfer</a:t>
            </a:r>
            <a:endParaRPr lang="en-US" sz="1250" dirty="0"/>
          </a:p>
        </p:txBody>
      </p:sp>
      <p:sp>
        <p:nvSpPr>
          <p:cNvPr id="31" name="Text 29"/>
          <p:cNvSpPr/>
          <p:nvPr/>
        </p:nvSpPr>
        <p:spPr>
          <a:xfrm>
            <a:off x="4569866" y="3712464"/>
            <a:ext cx="3051962" cy="53035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Every ROSC patient needs ICU-capable care. Stabilise, monitor, hand over with SBAR — that is Day 5.</a:t>
            </a:r>
            <a:endParaRPr lang="en-US" sz="1000" dirty="0"/>
          </a:p>
        </p:txBody>
      </p:sp>
      <p:sp>
        <p:nvSpPr>
          <p:cNvPr id="32" name="Shape 30"/>
          <p:cNvSpPr/>
          <p:nvPr/>
        </p:nvSpPr>
        <p:spPr>
          <a:xfrm>
            <a:off x="8060741" y="3108960"/>
            <a:ext cx="3564026" cy="1225296"/>
          </a:xfrm>
          <a:prstGeom prst="roundRect">
            <a:avLst>
              <a:gd name="adj" fmla="val 7463"/>
            </a:avLst>
          </a:prstGeom>
          <a:solidFill>
            <a:srgbClr val="12293E">
              <a:alpha val="74000"/>
            </a:srgbClr>
          </a:solidFill>
          <a:ln w="12700">
            <a:solidFill>
              <a:srgbClr val="1E4560"/>
            </a:solidFill>
            <a:prstDash val="solid"/>
          </a:ln>
        </p:spPr>
      </p:sp>
      <p:sp>
        <p:nvSpPr>
          <p:cNvPr id="33" name="Shape 31"/>
          <p:cNvSpPr/>
          <p:nvPr/>
        </p:nvSpPr>
        <p:spPr>
          <a:xfrm>
            <a:off x="8298485" y="3291840"/>
            <a:ext cx="402336" cy="402336"/>
          </a:xfrm>
          <a:prstGeom prst="ellipse">
            <a:avLst/>
          </a:prstGeom>
          <a:solidFill>
            <a:srgbClr val="6FD3E8">
              <a:alpha val="14000"/>
            </a:srgbClr>
          </a:solidFill>
          <a:ln w="15875">
            <a:solidFill>
              <a:srgbClr val="6FD3E8"/>
            </a:solidFill>
            <a:prstDash val="solid"/>
          </a:ln>
        </p:spPr>
      </p:sp>
      <p:sp>
        <p:nvSpPr>
          <p:cNvPr id="34" name="Text 32"/>
          <p:cNvSpPr/>
          <p:nvPr/>
        </p:nvSpPr>
        <p:spPr>
          <a:xfrm>
            <a:off x="8298485" y="3291840"/>
            <a:ext cx="402336" cy="402336"/>
          </a:xfrm>
          <a:prstGeom prst="rect">
            <a:avLst/>
          </a:prstGeom>
          <a:noFill/>
          <a:ln/>
        </p:spPr>
        <p:txBody>
          <a:bodyPr wrap="square" lIns="0" tIns="0" rIns="0" bIns="0" rtlCol="0" anchor="ctr"/>
          <a:lstStyle/>
          <a:p>
            <a:pPr algn="ctr" indent="0" marL="0">
              <a:buNone/>
            </a:pPr>
            <a:r>
              <a:rPr lang="en-US" sz="1250" b="1" dirty="0">
                <a:solidFill>
                  <a:srgbClr val="6FD3E8"/>
                </a:solidFill>
                <a:latin typeface="Arial" pitchFamily="34" charset="0"/>
                <a:ea typeface="Arial" pitchFamily="34" charset="-122"/>
                <a:cs typeface="Arial" pitchFamily="34" charset="-120"/>
              </a:rPr>
              <a:t>6</a:t>
            </a:r>
            <a:endParaRPr lang="en-US" sz="1250" dirty="0"/>
          </a:p>
        </p:txBody>
      </p:sp>
      <p:sp>
        <p:nvSpPr>
          <p:cNvPr id="35" name="Text 33"/>
          <p:cNvSpPr/>
          <p:nvPr/>
        </p:nvSpPr>
        <p:spPr>
          <a:xfrm>
            <a:off x="8792261" y="3291840"/>
            <a:ext cx="2594762" cy="402336"/>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Debrief the team</a:t>
            </a:r>
            <a:endParaRPr lang="en-US" sz="1250" dirty="0"/>
          </a:p>
        </p:txBody>
      </p:sp>
      <p:sp>
        <p:nvSpPr>
          <p:cNvPr id="36" name="Text 34"/>
          <p:cNvSpPr/>
          <p:nvPr/>
        </p:nvSpPr>
        <p:spPr>
          <a:xfrm>
            <a:off x="8316773" y="3712464"/>
            <a:ext cx="3051962" cy="53035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Before everyone scatters. What went well, what was slow, what changes tomorrow. Five minutes, every code.</a:t>
            </a:r>
            <a:endParaRPr lang="en-US" sz="1000" dirty="0"/>
          </a:p>
        </p:txBody>
      </p:sp>
      <p:sp>
        <p:nvSpPr>
          <p:cNvPr id="37" name="Shape 35"/>
          <p:cNvSpPr/>
          <p:nvPr/>
        </p:nvSpPr>
        <p:spPr>
          <a:xfrm>
            <a:off x="566928" y="4498848"/>
            <a:ext cx="11057839" cy="1152144"/>
          </a:xfrm>
          <a:prstGeom prst="roundRect">
            <a:avLst>
              <a:gd name="adj" fmla="val 6349"/>
            </a:avLst>
          </a:prstGeom>
          <a:solidFill>
            <a:srgbClr val="E9A81C">
              <a:alpha val="12000"/>
            </a:srgbClr>
          </a:solidFill>
          <a:ln w="12700">
            <a:solidFill>
              <a:srgbClr val="E9A81C"/>
            </a:solidFill>
            <a:prstDash val="solid"/>
          </a:ln>
        </p:spPr>
      </p:sp>
      <p:sp>
        <p:nvSpPr>
          <p:cNvPr id="38" name="Text 36"/>
          <p:cNvSpPr/>
          <p:nvPr/>
        </p:nvSpPr>
        <p:spPr>
          <a:xfrm>
            <a:off x="822960" y="4626864"/>
            <a:ext cx="10545775" cy="219456"/>
          </a:xfrm>
          <a:prstGeom prst="rect">
            <a:avLst/>
          </a:prstGeom>
          <a:noFill/>
          <a:ln/>
        </p:spPr>
        <p:txBody>
          <a:bodyPr wrap="square" lIns="0" tIns="0" rIns="0" bIns="0" rtlCol="0" anchor="ctr"/>
          <a:lstStyle/>
          <a:p>
            <a:pPr indent="0" marL="0">
              <a:buNone/>
            </a:pPr>
            <a:r>
              <a:rPr lang="en-US" sz="900" b="1" spc="200" kern="0" dirty="0">
                <a:solidFill>
                  <a:srgbClr val="E9A81C"/>
                </a:solidFill>
                <a:latin typeface="Arial" pitchFamily="34" charset="0"/>
                <a:ea typeface="Arial" pitchFamily="34" charset="-122"/>
                <a:cs typeface="Arial" pitchFamily="34" charset="-120"/>
              </a:rPr>
              <a:t>SCOPE NOTE FOR THIS CENTRE</a:t>
            </a:r>
            <a:endParaRPr lang="en-US" sz="900" dirty="0"/>
          </a:p>
        </p:txBody>
      </p:sp>
      <p:sp>
        <p:nvSpPr>
          <p:cNvPr id="39" name="Text 37"/>
          <p:cNvSpPr/>
          <p:nvPr/>
        </p:nvSpPr>
        <p:spPr>
          <a:xfrm>
            <a:off x="822960" y="4864608"/>
            <a:ext cx="10545775" cy="658368"/>
          </a:xfrm>
          <a:prstGeom prst="rect">
            <a:avLst/>
          </a:prstGeom>
          <a:noFill/>
          <a:ln/>
        </p:spPr>
        <p:txBody>
          <a:bodyPr wrap="square" lIns="0" tIns="0" rIns="0" bIns="0" rtlCol="0" anchor="t"/>
          <a:lstStyle/>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Targeted temperature management, neuro-prognostication and vasopressor infusions belong to the receiving ICU, not to us.</a:t>
            </a:r>
            <a:endParaRPr lang="en-US" sz="1250" dirty="0"/>
          </a:p>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Our job is airway, oxygenation, blood pressure, glucose, a 12-lead ECG, and a fast, well-handed-over transfer.</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5 DAYS · 5 SKILLS · ONE READY TEAM</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The programme at a glance</a:t>
            </a:r>
            <a:endParaRPr lang="en-US" sz="2900" dirty="0"/>
          </a:p>
        </p:txBody>
      </p:sp>
      <p:sp>
        <p:nvSpPr>
          <p:cNvPr id="5" name="Text 3"/>
          <p:cNvSpPr/>
          <p:nvPr/>
        </p:nvSpPr>
        <p:spPr>
          <a:xfrm>
            <a:off x="566928" y="1335024"/>
            <a:ext cx="9692640" cy="457200"/>
          </a:xfrm>
          <a:prstGeom prst="rect">
            <a:avLst/>
          </a:prstGeom>
          <a:noFill/>
          <a:ln/>
        </p:spPr>
        <p:txBody>
          <a:bodyPr wrap="square" lIns="0" tIns="0" rIns="0" bIns="0" rtlCol="0" anchor="t"/>
          <a:lstStyle/>
          <a:p>
            <a:pPr indent="0" marL="0">
              <a:lnSpc>
                <a:spcPts val="1900"/>
              </a:lnSpc>
              <a:buNone/>
            </a:pPr>
            <a:r>
              <a:rPr lang="en-US" sz="1350" dirty="0">
                <a:solidFill>
                  <a:srgbClr val="AFC7D6"/>
                </a:solidFill>
                <a:latin typeface="Calibri" pitchFamily="34" charset="0"/>
                <a:ea typeface="Calibri" pitchFamily="34" charset="-122"/>
                <a:cs typeface="Calibri" pitchFamily="34" charset="-120"/>
              </a:rPr>
              <a:t>Every day runs the same loop:  lecture  →  skills stations  →  case simulations  →  performance audit.</a:t>
            </a:r>
            <a:endParaRPr lang="en-US" sz="1350" dirty="0"/>
          </a:p>
        </p:txBody>
      </p:sp>
      <p:sp>
        <p:nvSpPr>
          <p:cNvPr id="6" name="Text 4"/>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7" name="Text 5"/>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2</a:t>
            </a:r>
            <a:endParaRPr lang="en-US" sz="950" dirty="0"/>
          </a:p>
        </p:txBody>
      </p:sp>
      <p:sp>
        <p:nvSpPr>
          <p:cNvPr id="8" name="Shape 6"/>
          <p:cNvSpPr/>
          <p:nvPr/>
        </p:nvSpPr>
        <p:spPr>
          <a:xfrm>
            <a:off x="566928" y="2084832"/>
            <a:ext cx="2094525" cy="2999232"/>
          </a:xfrm>
          <a:prstGeom prst="roundRect">
            <a:avLst>
              <a:gd name="adj" fmla="val 4366"/>
            </a:avLst>
          </a:prstGeom>
          <a:solidFill>
            <a:srgbClr val="C9334D">
              <a:alpha val="16000"/>
            </a:srgbClr>
          </a:solidFill>
          <a:ln w="12700">
            <a:solidFill>
              <a:srgbClr val="1E4560"/>
            </a:solidFill>
            <a:prstDash val="solid"/>
          </a:ln>
        </p:spPr>
      </p:sp>
      <p:sp>
        <p:nvSpPr>
          <p:cNvPr id="9" name="Shape 7"/>
          <p:cNvSpPr/>
          <p:nvPr/>
        </p:nvSpPr>
        <p:spPr>
          <a:xfrm>
            <a:off x="822960" y="2359152"/>
            <a:ext cx="457200" cy="457200"/>
          </a:xfrm>
          <a:prstGeom prst="ellipse">
            <a:avLst/>
          </a:prstGeom>
          <a:solidFill>
            <a:srgbClr val="C9334D"/>
          </a:solidFill>
          <a:ln/>
        </p:spPr>
      </p:sp>
      <p:sp>
        <p:nvSpPr>
          <p:cNvPr id="10" name="Text 8"/>
          <p:cNvSpPr/>
          <p:nvPr/>
        </p:nvSpPr>
        <p:spPr>
          <a:xfrm>
            <a:off x="822960" y="235915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1</a:t>
            </a:r>
            <a:endParaRPr lang="en-US" sz="1600" dirty="0"/>
          </a:p>
        </p:txBody>
      </p:sp>
      <p:sp>
        <p:nvSpPr>
          <p:cNvPr id="11" name="Text 9"/>
          <p:cNvSpPr/>
          <p:nvPr/>
        </p:nvSpPr>
        <p:spPr>
          <a:xfrm>
            <a:off x="1838493" y="2414016"/>
            <a:ext cx="658368" cy="237744"/>
          </a:xfrm>
          <a:prstGeom prst="rect">
            <a:avLst/>
          </a:prstGeom>
          <a:noFill/>
          <a:ln/>
        </p:spPr>
        <p:txBody>
          <a:bodyPr wrap="square" lIns="0" tIns="0" rIns="0" bIns="0" rtlCol="0" anchor="ctr"/>
          <a:lstStyle/>
          <a:p>
            <a:pPr algn="ctr" indent="0" marL="0">
              <a:buNone/>
            </a:pPr>
            <a:r>
              <a:rPr lang="en-US" sz="800" b="1" dirty="0">
                <a:solidFill>
                  <a:srgbClr val="E04A63"/>
                </a:solidFill>
                <a:latin typeface="Arial" pitchFamily="34" charset="0"/>
                <a:ea typeface="Arial" pitchFamily="34" charset="-122"/>
                <a:cs typeface="Arial" pitchFamily="34" charset="-120"/>
              </a:rPr>
              <a:t>TODAY</a:t>
            </a:r>
            <a:endParaRPr lang="en-US" sz="800" dirty="0"/>
          </a:p>
        </p:txBody>
      </p:sp>
      <p:sp>
        <p:nvSpPr>
          <p:cNvPr id="12" name="Text 10"/>
          <p:cNvSpPr/>
          <p:nvPr/>
        </p:nvSpPr>
        <p:spPr>
          <a:xfrm>
            <a:off x="822960" y="2907792"/>
            <a:ext cx="1582461" cy="201168"/>
          </a:xfrm>
          <a:prstGeom prst="rect">
            <a:avLst/>
          </a:prstGeom>
          <a:noFill/>
          <a:ln/>
        </p:spPr>
        <p:txBody>
          <a:bodyPr wrap="square" lIns="0" tIns="0" rIns="0" bIns="0" rtlCol="0" anchor="ctr"/>
          <a:lstStyle/>
          <a:p>
            <a:pPr indent="0" marL="0">
              <a:buNone/>
            </a:pPr>
            <a:r>
              <a:rPr lang="en-US" sz="850" b="1" spc="200" kern="0" dirty="0">
                <a:solidFill>
                  <a:srgbClr val="5E7A8C"/>
                </a:solidFill>
                <a:latin typeface="Arial" pitchFamily="34" charset="0"/>
                <a:ea typeface="Arial" pitchFamily="34" charset="-122"/>
                <a:cs typeface="Arial" pitchFamily="34" charset="-120"/>
              </a:rPr>
              <a:t>DAY 1</a:t>
            </a:r>
            <a:endParaRPr lang="en-US" sz="850" dirty="0"/>
          </a:p>
        </p:txBody>
      </p:sp>
      <p:sp>
        <p:nvSpPr>
          <p:cNvPr id="13" name="Text 11"/>
          <p:cNvSpPr/>
          <p:nvPr/>
        </p:nvSpPr>
        <p:spPr>
          <a:xfrm>
            <a:off x="822960" y="3108960"/>
            <a:ext cx="1582461" cy="603504"/>
          </a:xfrm>
          <a:prstGeom prst="rect">
            <a:avLst/>
          </a:prstGeom>
          <a:noFill/>
          <a:ln/>
        </p:spPr>
        <p:txBody>
          <a:bodyPr wrap="square" lIns="0" tIns="0" rIns="0" bIns="0" rtlCol="0" anchor="t"/>
          <a:lstStyle/>
          <a:p>
            <a:pPr indent="0" marL="0">
              <a:lnSpc>
                <a:spcPts val="1700"/>
              </a:lnSpc>
              <a:buNone/>
            </a:pPr>
            <a:r>
              <a:rPr lang="en-US" sz="1350" b="1" dirty="0">
                <a:solidFill>
                  <a:srgbClr val="FFFFFF"/>
                </a:solidFill>
                <a:latin typeface="Arial" pitchFamily="34" charset="0"/>
                <a:ea typeface="Arial" pitchFamily="34" charset="-122"/>
                <a:cs typeface="Arial" pitchFamily="34" charset="-120"/>
              </a:rPr>
              <a:t>Code Blue Ready</a:t>
            </a:r>
            <a:endParaRPr lang="en-US" sz="1350" dirty="0"/>
          </a:p>
        </p:txBody>
      </p:sp>
      <p:sp>
        <p:nvSpPr>
          <p:cNvPr id="14" name="Text 12"/>
          <p:cNvSpPr/>
          <p:nvPr/>
        </p:nvSpPr>
        <p:spPr>
          <a:xfrm>
            <a:off x="822960" y="3749040"/>
            <a:ext cx="1582461" cy="1170432"/>
          </a:xfrm>
          <a:prstGeom prst="rect">
            <a:avLst/>
          </a:prstGeom>
          <a:noFill/>
          <a:ln/>
        </p:spPr>
        <p:txBody>
          <a:bodyPr wrap="square" lIns="0" tIns="0" rIns="0" bIns="0" rtlCol="0" anchor="t"/>
          <a:lstStyle/>
          <a:p>
            <a:pPr indent="0" marL="0">
              <a:lnSpc>
                <a:spcPts val="1400"/>
              </a:lnSpc>
              <a:buNone/>
            </a:pPr>
            <a:r>
              <a:rPr lang="en-US" sz="1050" dirty="0">
                <a:solidFill>
                  <a:srgbClr val="7E9AAC"/>
                </a:solidFill>
                <a:latin typeface="Calibri" pitchFamily="34" charset="0"/>
                <a:ea typeface="Calibri" pitchFamily="34" charset="-122"/>
                <a:cs typeface="Calibri" pitchFamily="34" charset="-120"/>
              </a:rPr>
              <a:t>BLS &amp; high-quality CPR, AED and safe defibrillation, code team roles, closed-loop communication.</a:t>
            </a:r>
            <a:endParaRPr lang="en-US" sz="1050" dirty="0"/>
          </a:p>
        </p:txBody>
      </p:sp>
      <p:sp>
        <p:nvSpPr>
          <p:cNvPr id="15" name="Shape 13"/>
          <p:cNvSpPr/>
          <p:nvPr/>
        </p:nvSpPr>
        <p:spPr>
          <a:xfrm>
            <a:off x="2807757" y="2084832"/>
            <a:ext cx="2094525" cy="2999232"/>
          </a:xfrm>
          <a:prstGeom prst="roundRect">
            <a:avLst>
              <a:gd name="adj" fmla="val 4366"/>
            </a:avLst>
          </a:prstGeom>
          <a:solidFill>
            <a:srgbClr val="12293E">
              <a:alpha val="74000"/>
            </a:srgbClr>
          </a:solidFill>
          <a:ln w="12700">
            <a:solidFill>
              <a:srgbClr val="1E4560"/>
            </a:solidFill>
            <a:prstDash val="solid"/>
          </a:ln>
        </p:spPr>
      </p:sp>
      <p:sp>
        <p:nvSpPr>
          <p:cNvPr id="16" name="Shape 14"/>
          <p:cNvSpPr/>
          <p:nvPr/>
        </p:nvSpPr>
        <p:spPr>
          <a:xfrm>
            <a:off x="3063789" y="2359152"/>
            <a:ext cx="457200" cy="457200"/>
          </a:xfrm>
          <a:prstGeom prst="ellipse">
            <a:avLst/>
          </a:prstGeom>
          <a:solidFill>
            <a:srgbClr val="D8791F"/>
          </a:solidFill>
          <a:ln/>
        </p:spPr>
      </p:sp>
      <p:sp>
        <p:nvSpPr>
          <p:cNvPr id="17" name="Text 15"/>
          <p:cNvSpPr/>
          <p:nvPr/>
        </p:nvSpPr>
        <p:spPr>
          <a:xfrm>
            <a:off x="3063789" y="235915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2</a:t>
            </a:r>
            <a:endParaRPr lang="en-US" sz="1600" dirty="0"/>
          </a:p>
        </p:txBody>
      </p:sp>
      <p:sp>
        <p:nvSpPr>
          <p:cNvPr id="18" name="Text 16"/>
          <p:cNvSpPr/>
          <p:nvPr/>
        </p:nvSpPr>
        <p:spPr>
          <a:xfrm>
            <a:off x="3063789" y="2907792"/>
            <a:ext cx="1582461" cy="201168"/>
          </a:xfrm>
          <a:prstGeom prst="rect">
            <a:avLst/>
          </a:prstGeom>
          <a:noFill/>
          <a:ln/>
        </p:spPr>
        <p:txBody>
          <a:bodyPr wrap="square" lIns="0" tIns="0" rIns="0" bIns="0" rtlCol="0" anchor="ctr"/>
          <a:lstStyle/>
          <a:p>
            <a:pPr indent="0" marL="0">
              <a:buNone/>
            </a:pPr>
            <a:r>
              <a:rPr lang="en-US" sz="850" b="1" spc="200" kern="0" dirty="0">
                <a:solidFill>
                  <a:srgbClr val="5E7A8C"/>
                </a:solidFill>
                <a:latin typeface="Arial" pitchFamily="34" charset="0"/>
                <a:ea typeface="Arial" pitchFamily="34" charset="-122"/>
                <a:cs typeface="Arial" pitchFamily="34" charset="-120"/>
              </a:rPr>
              <a:t>DAY 2</a:t>
            </a:r>
            <a:endParaRPr lang="en-US" sz="850" dirty="0"/>
          </a:p>
        </p:txBody>
      </p:sp>
      <p:sp>
        <p:nvSpPr>
          <p:cNvPr id="19" name="Text 17"/>
          <p:cNvSpPr/>
          <p:nvPr/>
        </p:nvSpPr>
        <p:spPr>
          <a:xfrm>
            <a:off x="3063789" y="3108960"/>
            <a:ext cx="1582461" cy="603504"/>
          </a:xfrm>
          <a:prstGeom prst="rect">
            <a:avLst/>
          </a:prstGeom>
          <a:noFill/>
          <a:ln/>
        </p:spPr>
        <p:txBody>
          <a:bodyPr wrap="square" lIns="0" tIns="0" rIns="0" bIns="0" rtlCol="0" anchor="t"/>
          <a:lstStyle/>
          <a:p>
            <a:pPr indent="0" marL="0">
              <a:lnSpc>
                <a:spcPts val="1700"/>
              </a:lnSpc>
              <a:buNone/>
            </a:pPr>
            <a:r>
              <a:rPr lang="en-US" sz="1350" b="1" dirty="0">
                <a:solidFill>
                  <a:srgbClr val="FFFFFF"/>
                </a:solidFill>
                <a:latin typeface="Arial" pitchFamily="34" charset="0"/>
                <a:ea typeface="Arial" pitchFamily="34" charset="-122"/>
                <a:cs typeface="Arial" pitchFamily="34" charset="-120"/>
              </a:rPr>
              <a:t>Recognise Before Collapse</a:t>
            </a:r>
            <a:endParaRPr lang="en-US" sz="1350" dirty="0"/>
          </a:p>
        </p:txBody>
      </p:sp>
      <p:sp>
        <p:nvSpPr>
          <p:cNvPr id="20" name="Text 18"/>
          <p:cNvSpPr/>
          <p:nvPr/>
        </p:nvSpPr>
        <p:spPr>
          <a:xfrm>
            <a:off x="3063789" y="3749040"/>
            <a:ext cx="1582461" cy="1170432"/>
          </a:xfrm>
          <a:prstGeom prst="rect">
            <a:avLst/>
          </a:prstGeom>
          <a:noFill/>
          <a:ln/>
        </p:spPr>
        <p:txBody>
          <a:bodyPr wrap="square" lIns="0" tIns="0" rIns="0" bIns="0" rtlCol="0" anchor="t"/>
          <a:lstStyle/>
          <a:p>
            <a:pPr indent="0" marL="0">
              <a:lnSpc>
                <a:spcPts val="1400"/>
              </a:lnSpc>
              <a:buNone/>
            </a:pPr>
            <a:r>
              <a:rPr lang="en-US" sz="1050" dirty="0">
                <a:solidFill>
                  <a:srgbClr val="7E9AAC"/>
                </a:solidFill>
                <a:latin typeface="Calibri" pitchFamily="34" charset="0"/>
                <a:ea typeface="Calibri" pitchFamily="34" charset="-122"/>
                <a:cs typeface="Calibri" pitchFamily="34" charset="-120"/>
              </a:rPr>
              <a:t>Triage and red flags, the ABCDE approach, NEWS2 early-warning scoring, escalating with confidence.</a:t>
            </a:r>
            <a:endParaRPr lang="en-US" sz="1050" dirty="0"/>
          </a:p>
        </p:txBody>
      </p:sp>
      <p:sp>
        <p:nvSpPr>
          <p:cNvPr id="21" name="Shape 19"/>
          <p:cNvSpPr/>
          <p:nvPr/>
        </p:nvSpPr>
        <p:spPr>
          <a:xfrm>
            <a:off x="5048585" y="2084832"/>
            <a:ext cx="2094525" cy="2999232"/>
          </a:xfrm>
          <a:prstGeom prst="roundRect">
            <a:avLst>
              <a:gd name="adj" fmla="val 4366"/>
            </a:avLst>
          </a:prstGeom>
          <a:solidFill>
            <a:srgbClr val="12293E">
              <a:alpha val="74000"/>
            </a:srgbClr>
          </a:solidFill>
          <a:ln w="12700">
            <a:solidFill>
              <a:srgbClr val="1E4560"/>
            </a:solidFill>
            <a:prstDash val="solid"/>
          </a:ln>
        </p:spPr>
      </p:sp>
      <p:sp>
        <p:nvSpPr>
          <p:cNvPr id="22" name="Shape 20"/>
          <p:cNvSpPr/>
          <p:nvPr/>
        </p:nvSpPr>
        <p:spPr>
          <a:xfrm>
            <a:off x="5304617" y="2359152"/>
            <a:ext cx="457200" cy="457200"/>
          </a:xfrm>
          <a:prstGeom prst="ellipse">
            <a:avLst/>
          </a:prstGeom>
          <a:solidFill>
            <a:srgbClr val="14A090"/>
          </a:solidFill>
          <a:ln/>
        </p:spPr>
      </p:sp>
      <p:sp>
        <p:nvSpPr>
          <p:cNvPr id="23" name="Text 21"/>
          <p:cNvSpPr/>
          <p:nvPr/>
        </p:nvSpPr>
        <p:spPr>
          <a:xfrm>
            <a:off x="5304617" y="235915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3</a:t>
            </a:r>
            <a:endParaRPr lang="en-US" sz="1600" dirty="0"/>
          </a:p>
        </p:txBody>
      </p:sp>
      <p:sp>
        <p:nvSpPr>
          <p:cNvPr id="24" name="Text 22"/>
          <p:cNvSpPr/>
          <p:nvPr/>
        </p:nvSpPr>
        <p:spPr>
          <a:xfrm>
            <a:off x="5304617" y="2907792"/>
            <a:ext cx="1582461" cy="201168"/>
          </a:xfrm>
          <a:prstGeom prst="rect">
            <a:avLst/>
          </a:prstGeom>
          <a:noFill/>
          <a:ln/>
        </p:spPr>
        <p:txBody>
          <a:bodyPr wrap="square" lIns="0" tIns="0" rIns="0" bIns="0" rtlCol="0" anchor="ctr"/>
          <a:lstStyle/>
          <a:p>
            <a:pPr indent="0" marL="0">
              <a:buNone/>
            </a:pPr>
            <a:r>
              <a:rPr lang="en-US" sz="850" b="1" spc="200" kern="0" dirty="0">
                <a:solidFill>
                  <a:srgbClr val="5E7A8C"/>
                </a:solidFill>
                <a:latin typeface="Arial" pitchFamily="34" charset="0"/>
                <a:ea typeface="Arial" pitchFamily="34" charset="-122"/>
                <a:cs typeface="Arial" pitchFamily="34" charset="-120"/>
              </a:rPr>
              <a:t>DAY 3</a:t>
            </a:r>
            <a:endParaRPr lang="en-US" sz="850" dirty="0"/>
          </a:p>
        </p:txBody>
      </p:sp>
      <p:sp>
        <p:nvSpPr>
          <p:cNvPr id="25" name="Text 23"/>
          <p:cNvSpPr/>
          <p:nvPr/>
        </p:nvSpPr>
        <p:spPr>
          <a:xfrm>
            <a:off x="5304617" y="3108960"/>
            <a:ext cx="1582461" cy="603504"/>
          </a:xfrm>
          <a:prstGeom prst="rect">
            <a:avLst/>
          </a:prstGeom>
          <a:noFill/>
          <a:ln/>
        </p:spPr>
        <p:txBody>
          <a:bodyPr wrap="square" lIns="0" tIns="0" rIns="0" bIns="0" rtlCol="0" anchor="t"/>
          <a:lstStyle/>
          <a:p>
            <a:pPr indent="0" marL="0">
              <a:lnSpc>
                <a:spcPts val="1700"/>
              </a:lnSpc>
              <a:buNone/>
            </a:pPr>
            <a:r>
              <a:rPr lang="en-US" sz="1350" b="1" dirty="0">
                <a:solidFill>
                  <a:srgbClr val="FFFFFF"/>
                </a:solidFill>
                <a:latin typeface="Arial" pitchFamily="34" charset="0"/>
                <a:ea typeface="Arial" pitchFamily="34" charset="-122"/>
                <a:cs typeface="Arial" pitchFamily="34" charset="-120"/>
              </a:rPr>
              <a:t>Paediatric Emergencies</a:t>
            </a:r>
            <a:endParaRPr lang="en-US" sz="1350" dirty="0"/>
          </a:p>
        </p:txBody>
      </p:sp>
      <p:sp>
        <p:nvSpPr>
          <p:cNvPr id="26" name="Text 24"/>
          <p:cNvSpPr/>
          <p:nvPr/>
        </p:nvSpPr>
        <p:spPr>
          <a:xfrm>
            <a:off x="5304617" y="3749040"/>
            <a:ext cx="1582461" cy="1170432"/>
          </a:xfrm>
          <a:prstGeom prst="rect">
            <a:avLst/>
          </a:prstGeom>
          <a:noFill/>
          <a:ln/>
        </p:spPr>
        <p:txBody>
          <a:bodyPr wrap="square" lIns="0" tIns="0" rIns="0" bIns="0" rtlCol="0" anchor="t"/>
          <a:lstStyle/>
          <a:p>
            <a:pPr indent="0" marL="0">
              <a:lnSpc>
                <a:spcPts val="1400"/>
              </a:lnSpc>
              <a:buNone/>
            </a:pPr>
            <a:r>
              <a:rPr lang="en-US" sz="1050" dirty="0">
                <a:solidFill>
                  <a:srgbClr val="7E9AAC"/>
                </a:solidFill>
                <a:latin typeface="Calibri" pitchFamily="34" charset="0"/>
                <a:ea typeface="Calibri" pitchFamily="34" charset="-122"/>
                <a:cs typeface="Calibri" pitchFamily="34" charset="-120"/>
              </a:rPr>
              <a:t>The sick child, respiratory distress, shock, seizures, anaphylaxis, paediatric BLS and choking.</a:t>
            </a:r>
            <a:endParaRPr lang="en-US" sz="1050" dirty="0"/>
          </a:p>
        </p:txBody>
      </p:sp>
      <p:sp>
        <p:nvSpPr>
          <p:cNvPr id="27" name="Shape 25"/>
          <p:cNvSpPr/>
          <p:nvPr/>
        </p:nvSpPr>
        <p:spPr>
          <a:xfrm>
            <a:off x="7289414" y="2084832"/>
            <a:ext cx="2094525" cy="2999232"/>
          </a:xfrm>
          <a:prstGeom prst="roundRect">
            <a:avLst>
              <a:gd name="adj" fmla="val 4366"/>
            </a:avLst>
          </a:prstGeom>
          <a:solidFill>
            <a:srgbClr val="12293E">
              <a:alpha val="74000"/>
            </a:srgbClr>
          </a:solidFill>
          <a:ln w="12700">
            <a:solidFill>
              <a:srgbClr val="1E4560"/>
            </a:solidFill>
            <a:prstDash val="solid"/>
          </a:ln>
        </p:spPr>
      </p:sp>
      <p:sp>
        <p:nvSpPr>
          <p:cNvPr id="28" name="Shape 26"/>
          <p:cNvSpPr/>
          <p:nvPr/>
        </p:nvSpPr>
        <p:spPr>
          <a:xfrm>
            <a:off x="7545446" y="2359152"/>
            <a:ext cx="457200" cy="457200"/>
          </a:xfrm>
          <a:prstGeom prst="ellipse">
            <a:avLst/>
          </a:prstGeom>
          <a:solidFill>
            <a:srgbClr val="9A4A93"/>
          </a:solidFill>
          <a:ln/>
        </p:spPr>
      </p:sp>
      <p:sp>
        <p:nvSpPr>
          <p:cNvPr id="29" name="Text 27"/>
          <p:cNvSpPr/>
          <p:nvPr/>
        </p:nvSpPr>
        <p:spPr>
          <a:xfrm>
            <a:off x="7545446" y="235915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4</a:t>
            </a:r>
            <a:endParaRPr lang="en-US" sz="1600" dirty="0"/>
          </a:p>
        </p:txBody>
      </p:sp>
      <p:sp>
        <p:nvSpPr>
          <p:cNvPr id="30" name="Text 28"/>
          <p:cNvSpPr/>
          <p:nvPr/>
        </p:nvSpPr>
        <p:spPr>
          <a:xfrm>
            <a:off x="7545446" y="2907792"/>
            <a:ext cx="1582461" cy="201168"/>
          </a:xfrm>
          <a:prstGeom prst="rect">
            <a:avLst/>
          </a:prstGeom>
          <a:noFill/>
          <a:ln/>
        </p:spPr>
        <p:txBody>
          <a:bodyPr wrap="square" lIns="0" tIns="0" rIns="0" bIns="0" rtlCol="0" anchor="ctr"/>
          <a:lstStyle/>
          <a:p>
            <a:pPr indent="0" marL="0">
              <a:buNone/>
            </a:pPr>
            <a:r>
              <a:rPr lang="en-US" sz="850" b="1" spc="200" kern="0" dirty="0">
                <a:solidFill>
                  <a:srgbClr val="5E7A8C"/>
                </a:solidFill>
                <a:latin typeface="Arial" pitchFamily="34" charset="0"/>
                <a:ea typeface="Arial" pitchFamily="34" charset="-122"/>
                <a:cs typeface="Arial" pitchFamily="34" charset="-120"/>
              </a:rPr>
              <a:t>DAY 4</a:t>
            </a:r>
            <a:endParaRPr lang="en-US" sz="850" dirty="0"/>
          </a:p>
        </p:txBody>
      </p:sp>
      <p:sp>
        <p:nvSpPr>
          <p:cNvPr id="31" name="Text 29"/>
          <p:cNvSpPr/>
          <p:nvPr/>
        </p:nvSpPr>
        <p:spPr>
          <a:xfrm>
            <a:off x="7545446" y="3108960"/>
            <a:ext cx="1582461" cy="603504"/>
          </a:xfrm>
          <a:prstGeom prst="rect">
            <a:avLst/>
          </a:prstGeom>
          <a:noFill/>
          <a:ln/>
        </p:spPr>
        <p:txBody>
          <a:bodyPr wrap="square" lIns="0" tIns="0" rIns="0" bIns="0" rtlCol="0" anchor="t"/>
          <a:lstStyle/>
          <a:p>
            <a:pPr indent="0" marL="0">
              <a:lnSpc>
                <a:spcPts val="1700"/>
              </a:lnSpc>
              <a:buNone/>
            </a:pPr>
            <a:r>
              <a:rPr lang="en-US" sz="1350" b="1" dirty="0">
                <a:solidFill>
                  <a:srgbClr val="FFFFFF"/>
                </a:solidFill>
                <a:latin typeface="Arial" pitchFamily="34" charset="0"/>
                <a:ea typeface="Arial" pitchFamily="34" charset="-122"/>
                <a:cs typeface="Arial" pitchFamily="34" charset="-120"/>
              </a:rPr>
              <a:t>Safe Birth, Safe Start</a:t>
            </a:r>
            <a:endParaRPr lang="en-US" sz="1350" dirty="0"/>
          </a:p>
        </p:txBody>
      </p:sp>
      <p:sp>
        <p:nvSpPr>
          <p:cNvPr id="32" name="Text 30"/>
          <p:cNvSpPr/>
          <p:nvPr/>
        </p:nvSpPr>
        <p:spPr>
          <a:xfrm>
            <a:off x="7545446" y="3749040"/>
            <a:ext cx="1582461" cy="1170432"/>
          </a:xfrm>
          <a:prstGeom prst="rect">
            <a:avLst/>
          </a:prstGeom>
          <a:noFill/>
          <a:ln/>
        </p:spPr>
        <p:txBody>
          <a:bodyPr wrap="square" lIns="0" tIns="0" rIns="0" bIns="0" rtlCol="0" anchor="t"/>
          <a:lstStyle/>
          <a:p>
            <a:pPr indent="0" marL="0">
              <a:lnSpc>
                <a:spcPts val="1400"/>
              </a:lnSpc>
              <a:buNone/>
            </a:pPr>
            <a:r>
              <a:rPr lang="en-US" sz="1050" dirty="0">
                <a:solidFill>
                  <a:srgbClr val="7E9AAC"/>
                </a:solidFill>
                <a:latin typeface="Calibri" pitchFamily="34" charset="0"/>
                <a:ea typeface="Calibri" pitchFamily="34" charset="-122"/>
                <a:cs typeface="Calibri" pitchFamily="34" charset="-120"/>
              </a:rPr>
              <a:t>Postpartum haemorrhage, eclampsia, maternal collapse, newborn resuscitation.</a:t>
            </a:r>
            <a:endParaRPr lang="en-US" sz="1050" dirty="0"/>
          </a:p>
        </p:txBody>
      </p:sp>
      <p:sp>
        <p:nvSpPr>
          <p:cNvPr id="33" name="Shape 31"/>
          <p:cNvSpPr/>
          <p:nvPr/>
        </p:nvSpPr>
        <p:spPr>
          <a:xfrm>
            <a:off x="9530243" y="2084832"/>
            <a:ext cx="2094525" cy="2999232"/>
          </a:xfrm>
          <a:prstGeom prst="roundRect">
            <a:avLst>
              <a:gd name="adj" fmla="val 4366"/>
            </a:avLst>
          </a:prstGeom>
          <a:solidFill>
            <a:srgbClr val="12293E">
              <a:alpha val="74000"/>
            </a:srgbClr>
          </a:solidFill>
          <a:ln w="12700">
            <a:solidFill>
              <a:srgbClr val="1E4560"/>
            </a:solidFill>
            <a:prstDash val="solid"/>
          </a:ln>
        </p:spPr>
      </p:sp>
      <p:sp>
        <p:nvSpPr>
          <p:cNvPr id="34" name="Shape 32"/>
          <p:cNvSpPr/>
          <p:nvPr/>
        </p:nvSpPr>
        <p:spPr>
          <a:xfrm>
            <a:off x="9786275" y="2359152"/>
            <a:ext cx="457200" cy="457200"/>
          </a:xfrm>
          <a:prstGeom prst="ellipse">
            <a:avLst/>
          </a:prstGeom>
          <a:solidFill>
            <a:srgbClr val="3A8BD0"/>
          </a:solidFill>
          <a:ln/>
        </p:spPr>
      </p:sp>
      <p:sp>
        <p:nvSpPr>
          <p:cNvPr id="35" name="Text 33"/>
          <p:cNvSpPr/>
          <p:nvPr/>
        </p:nvSpPr>
        <p:spPr>
          <a:xfrm>
            <a:off x="9786275" y="2359152"/>
            <a:ext cx="457200" cy="457200"/>
          </a:xfrm>
          <a:prstGeom prst="rect">
            <a:avLst/>
          </a:prstGeom>
          <a:noFill/>
          <a:ln/>
        </p:spPr>
        <p:txBody>
          <a:bodyPr wrap="square" lIns="0" tIns="0" rIns="0" bIns="0" rtlCol="0" anchor="ctr"/>
          <a:lstStyle/>
          <a:p>
            <a:pPr algn="ctr" indent="0" marL="0">
              <a:buNone/>
            </a:pPr>
            <a:r>
              <a:rPr lang="en-US" sz="1600" b="1" dirty="0">
                <a:solidFill>
                  <a:srgbClr val="FFFFFF"/>
                </a:solidFill>
                <a:latin typeface="Arial" pitchFamily="34" charset="0"/>
                <a:ea typeface="Arial" pitchFamily="34" charset="-122"/>
                <a:cs typeface="Arial" pitchFamily="34" charset="-120"/>
              </a:rPr>
              <a:t>5</a:t>
            </a:r>
            <a:endParaRPr lang="en-US" sz="1600" dirty="0"/>
          </a:p>
        </p:txBody>
      </p:sp>
      <p:sp>
        <p:nvSpPr>
          <p:cNvPr id="36" name="Text 34"/>
          <p:cNvSpPr/>
          <p:nvPr/>
        </p:nvSpPr>
        <p:spPr>
          <a:xfrm>
            <a:off x="9786275" y="2907792"/>
            <a:ext cx="1582461" cy="201168"/>
          </a:xfrm>
          <a:prstGeom prst="rect">
            <a:avLst/>
          </a:prstGeom>
          <a:noFill/>
          <a:ln/>
        </p:spPr>
        <p:txBody>
          <a:bodyPr wrap="square" lIns="0" tIns="0" rIns="0" bIns="0" rtlCol="0" anchor="ctr"/>
          <a:lstStyle/>
          <a:p>
            <a:pPr indent="0" marL="0">
              <a:buNone/>
            </a:pPr>
            <a:r>
              <a:rPr lang="en-US" sz="850" b="1" spc="200" kern="0" dirty="0">
                <a:solidFill>
                  <a:srgbClr val="5E7A8C"/>
                </a:solidFill>
                <a:latin typeface="Arial" pitchFamily="34" charset="0"/>
                <a:ea typeface="Arial" pitchFamily="34" charset="-122"/>
                <a:cs typeface="Arial" pitchFamily="34" charset="-120"/>
              </a:rPr>
              <a:t>DAY 5</a:t>
            </a:r>
            <a:endParaRPr lang="en-US" sz="850" dirty="0"/>
          </a:p>
        </p:txBody>
      </p:sp>
      <p:sp>
        <p:nvSpPr>
          <p:cNvPr id="37" name="Text 35"/>
          <p:cNvSpPr/>
          <p:nvPr/>
        </p:nvSpPr>
        <p:spPr>
          <a:xfrm>
            <a:off x="9786275" y="3108960"/>
            <a:ext cx="1582461" cy="603504"/>
          </a:xfrm>
          <a:prstGeom prst="rect">
            <a:avLst/>
          </a:prstGeom>
          <a:noFill/>
          <a:ln/>
        </p:spPr>
        <p:txBody>
          <a:bodyPr wrap="square" lIns="0" tIns="0" rIns="0" bIns="0" rtlCol="0" anchor="t"/>
          <a:lstStyle/>
          <a:p>
            <a:pPr indent="0" marL="0">
              <a:lnSpc>
                <a:spcPts val="1700"/>
              </a:lnSpc>
              <a:buNone/>
            </a:pPr>
            <a:r>
              <a:rPr lang="en-US" sz="1350" b="1" dirty="0">
                <a:solidFill>
                  <a:srgbClr val="FFFFFF"/>
                </a:solidFill>
                <a:latin typeface="Arial" pitchFamily="34" charset="0"/>
                <a:ea typeface="Arial" pitchFamily="34" charset="-122"/>
                <a:cs typeface="Arial" pitchFamily="34" charset="-120"/>
              </a:rPr>
              <a:t>Stabilise &amp; Transfer</a:t>
            </a:r>
            <a:endParaRPr lang="en-US" sz="1350" dirty="0"/>
          </a:p>
        </p:txBody>
      </p:sp>
      <p:sp>
        <p:nvSpPr>
          <p:cNvPr id="38" name="Text 36"/>
          <p:cNvSpPr/>
          <p:nvPr/>
        </p:nvSpPr>
        <p:spPr>
          <a:xfrm>
            <a:off x="9786275" y="3749040"/>
            <a:ext cx="1582461" cy="1170432"/>
          </a:xfrm>
          <a:prstGeom prst="rect">
            <a:avLst/>
          </a:prstGeom>
          <a:noFill/>
          <a:ln/>
        </p:spPr>
        <p:txBody>
          <a:bodyPr wrap="square" lIns="0" tIns="0" rIns="0" bIns="0" rtlCol="0" anchor="t"/>
          <a:lstStyle/>
          <a:p>
            <a:pPr indent="0" marL="0">
              <a:lnSpc>
                <a:spcPts val="1400"/>
              </a:lnSpc>
              <a:buNone/>
            </a:pPr>
            <a:r>
              <a:rPr lang="en-US" sz="1050" dirty="0">
                <a:solidFill>
                  <a:srgbClr val="7E9AAC"/>
                </a:solidFill>
                <a:latin typeface="Calibri" pitchFamily="34" charset="0"/>
                <a:ea typeface="Calibri" pitchFamily="34" charset="-122"/>
                <a:cs typeface="Calibri" pitchFamily="34" charset="-120"/>
              </a:rPr>
              <a:t>Escort bag, HP-218 / HP-249, SBAR handover, monitoring en route, transfer by sea and air.</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THIS AFTERNOON</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Three stations — everyone passes individually</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20</a:t>
            </a:r>
            <a:endParaRPr lang="en-US" sz="950" dirty="0"/>
          </a:p>
        </p:txBody>
      </p:sp>
      <p:sp>
        <p:nvSpPr>
          <p:cNvPr id="7" name="Shape 5"/>
          <p:cNvSpPr/>
          <p:nvPr/>
        </p:nvSpPr>
        <p:spPr>
          <a:xfrm>
            <a:off x="566928" y="1792224"/>
            <a:ext cx="3564026" cy="2615184"/>
          </a:xfrm>
          <a:prstGeom prst="roundRect">
            <a:avLst>
              <a:gd name="adj" fmla="val 3497"/>
            </a:avLst>
          </a:prstGeom>
          <a:solidFill>
            <a:srgbClr val="12293E">
              <a:alpha val="74000"/>
            </a:srgbClr>
          </a:solidFill>
          <a:ln w="12700">
            <a:solidFill>
              <a:srgbClr val="1E4560"/>
            </a:solidFill>
            <a:prstDash val="solid"/>
          </a:ln>
        </p:spPr>
      </p:sp>
      <p:sp>
        <p:nvSpPr>
          <p:cNvPr id="8" name="Shape 6"/>
          <p:cNvSpPr/>
          <p:nvPr/>
        </p:nvSpPr>
        <p:spPr>
          <a:xfrm>
            <a:off x="841248" y="2084832"/>
            <a:ext cx="512064" cy="512064"/>
          </a:xfrm>
          <a:prstGeom prst="ellipse">
            <a:avLst/>
          </a:prstGeom>
          <a:solidFill>
            <a:srgbClr val="C9334D"/>
          </a:solidFill>
          <a:ln/>
        </p:spPr>
      </p:sp>
      <p:sp>
        <p:nvSpPr>
          <p:cNvPr id="9" name="Text 7"/>
          <p:cNvSpPr/>
          <p:nvPr/>
        </p:nvSpPr>
        <p:spPr>
          <a:xfrm>
            <a:off x="841248" y="2084832"/>
            <a:ext cx="512064" cy="512064"/>
          </a:xfrm>
          <a:prstGeom prst="rect">
            <a:avLst/>
          </a:prstGeom>
          <a:noFill/>
          <a:ln/>
        </p:spPr>
        <p:txBody>
          <a:bodyPr wrap="square" lIns="0" tIns="0" rIns="0" bIns="0"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1</a:t>
            </a:r>
            <a:endParaRPr lang="en-US" sz="1800" dirty="0"/>
          </a:p>
        </p:txBody>
      </p:sp>
      <p:sp>
        <p:nvSpPr>
          <p:cNvPr id="10" name="Text 8"/>
          <p:cNvSpPr/>
          <p:nvPr/>
        </p:nvSpPr>
        <p:spPr>
          <a:xfrm>
            <a:off x="841248" y="2724912"/>
            <a:ext cx="3015386" cy="219456"/>
          </a:xfrm>
          <a:prstGeom prst="rect">
            <a:avLst/>
          </a:prstGeom>
          <a:noFill/>
          <a:ln/>
        </p:spPr>
        <p:txBody>
          <a:bodyPr wrap="square" lIns="0" tIns="0" rIns="0" bIns="0" rtlCol="0" anchor="ctr"/>
          <a:lstStyle/>
          <a:p>
            <a:pPr indent="0" marL="0">
              <a:buNone/>
            </a:pPr>
            <a:r>
              <a:rPr lang="en-US" sz="900" b="1" spc="200" kern="0" dirty="0">
                <a:solidFill>
                  <a:srgbClr val="5E7A8C"/>
                </a:solidFill>
                <a:latin typeface="Arial" pitchFamily="34" charset="0"/>
                <a:ea typeface="Arial" pitchFamily="34" charset="-122"/>
                <a:cs typeface="Arial" pitchFamily="34" charset="-120"/>
              </a:rPr>
              <a:t>STATION 1</a:t>
            </a:r>
            <a:endParaRPr lang="en-US" sz="900" dirty="0"/>
          </a:p>
        </p:txBody>
      </p:sp>
      <p:sp>
        <p:nvSpPr>
          <p:cNvPr id="11" name="Text 9"/>
          <p:cNvSpPr/>
          <p:nvPr/>
        </p:nvSpPr>
        <p:spPr>
          <a:xfrm>
            <a:off x="841248" y="2944368"/>
            <a:ext cx="3015386" cy="329184"/>
          </a:xfrm>
          <a:prstGeom prst="rect">
            <a:avLst/>
          </a:prstGeom>
          <a:noFill/>
          <a:ln/>
        </p:spPr>
        <p:txBody>
          <a:bodyPr wrap="square" lIns="0" tIns="0" rIns="0" bIns="0" rtlCol="0" anchor="ctr"/>
          <a:lstStyle/>
          <a:p>
            <a:pPr indent="0" marL="0">
              <a:buNone/>
            </a:pPr>
            <a:r>
              <a:rPr lang="en-US" sz="1500" b="1" dirty="0">
                <a:solidFill>
                  <a:srgbClr val="FFFFFF"/>
                </a:solidFill>
                <a:latin typeface="Arial" pitchFamily="34" charset="0"/>
                <a:ea typeface="Arial" pitchFamily="34" charset="-122"/>
                <a:cs typeface="Arial" pitchFamily="34" charset="-120"/>
              </a:rPr>
              <a:t>CPR skills</a:t>
            </a:r>
            <a:endParaRPr lang="en-US" sz="1500" dirty="0"/>
          </a:p>
        </p:txBody>
      </p:sp>
      <p:sp>
        <p:nvSpPr>
          <p:cNvPr id="12" name="Text 10"/>
          <p:cNvSpPr/>
          <p:nvPr/>
        </p:nvSpPr>
        <p:spPr>
          <a:xfrm>
            <a:off x="841248" y="3346704"/>
            <a:ext cx="3015386" cy="914400"/>
          </a:xfrm>
          <a:prstGeom prst="rect">
            <a:avLst/>
          </a:prstGeom>
          <a:noFill/>
          <a:ln/>
        </p:spPr>
        <p:txBody>
          <a:bodyPr wrap="square" lIns="0" tIns="0" rIns="0" bIns="0" rtlCol="0" anchor="t"/>
          <a:lstStyle/>
          <a:p>
            <a:pPr indent="0" marL="0">
              <a:lnSpc>
                <a:spcPts val="1450"/>
              </a:lnSpc>
              <a:buNone/>
            </a:pPr>
            <a:r>
              <a:rPr lang="en-US" sz="1100" dirty="0">
                <a:solidFill>
                  <a:srgbClr val="7E9AAC"/>
                </a:solidFill>
                <a:latin typeface="Calibri" pitchFamily="34" charset="0"/>
                <a:ea typeface="Calibri" pitchFamily="34" charset="-122"/>
                <a:cs typeface="Calibri" pitchFamily="34" charset="-120"/>
              </a:rPr>
              <a:t>Two-minute continuous compression cycles on the manikin with rate and depth feedback. Two-person BVM technique. 30:2 timing.</a:t>
            </a:r>
            <a:endParaRPr lang="en-US" sz="1100" dirty="0"/>
          </a:p>
        </p:txBody>
      </p:sp>
      <p:sp>
        <p:nvSpPr>
          <p:cNvPr id="13" name="Shape 11"/>
          <p:cNvSpPr/>
          <p:nvPr/>
        </p:nvSpPr>
        <p:spPr>
          <a:xfrm>
            <a:off x="4313834" y="1792224"/>
            <a:ext cx="3564026" cy="2615184"/>
          </a:xfrm>
          <a:prstGeom prst="roundRect">
            <a:avLst>
              <a:gd name="adj" fmla="val 3497"/>
            </a:avLst>
          </a:prstGeom>
          <a:solidFill>
            <a:srgbClr val="12293E">
              <a:alpha val="74000"/>
            </a:srgbClr>
          </a:solidFill>
          <a:ln w="12700">
            <a:solidFill>
              <a:srgbClr val="1E4560"/>
            </a:solidFill>
            <a:prstDash val="solid"/>
          </a:ln>
        </p:spPr>
      </p:sp>
      <p:sp>
        <p:nvSpPr>
          <p:cNvPr id="14" name="Shape 12"/>
          <p:cNvSpPr/>
          <p:nvPr/>
        </p:nvSpPr>
        <p:spPr>
          <a:xfrm>
            <a:off x="4588154" y="2084832"/>
            <a:ext cx="512064" cy="512064"/>
          </a:xfrm>
          <a:prstGeom prst="ellipse">
            <a:avLst/>
          </a:prstGeom>
          <a:solidFill>
            <a:srgbClr val="C9334D"/>
          </a:solidFill>
          <a:ln/>
        </p:spPr>
      </p:sp>
      <p:sp>
        <p:nvSpPr>
          <p:cNvPr id="15" name="Text 13"/>
          <p:cNvSpPr/>
          <p:nvPr/>
        </p:nvSpPr>
        <p:spPr>
          <a:xfrm>
            <a:off x="4588154" y="2084832"/>
            <a:ext cx="512064" cy="512064"/>
          </a:xfrm>
          <a:prstGeom prst="rect">
            <a:avLst/>
          </a:prstGeom>
          <a:noFill/>
          <a:ln/>
        </p:spPr>
        <p:txBody>
          <a:bodyPr wrap="square" lIns="0" tIns="0" rIns="0" bIns="0"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2</a:t>
            </a:r>
            <a:endParaRPr lang="en-US" sz="1800" dirty="0"/>
          </a:p>
        </p:txBody>
      </p:sp>
      <p:sp>
        <p:nvSpPr>
          <p:cNvPr id="16" name="Text 14"/>
          <p:cNvSpPr/>
          <p:nvPr/>
        </p:nvSpPr>
        <p:spPr>
          <a:xfrm>
            <a:off x="4588154" y="2724912"/>
            <a:ext cx="3015386" cy="219456"/>
          </a:xfrm>
          <a:prstGeom prst="rect">
            <a:avLst/>
          </a:prstGeom>
          <a:noFill/>
          <a:ln/>
        </p:spPr>
        <p:txBody>
          <a:bodyPr wrap="square" lIns="0" tIns="0" rIns="0" bIns="0" rtlCol="0" anchor="ctr"/>
          <a:lstStyle/>
          <a:p>
            <a:pPr indent="0" marL="0">
              <a:buNone/>
            </a:pPr>
            <a:r>
              <a:rPr lang="en-US" sz="900" b="1" spc="200" kern="0" dirty="0">
                <a:solidFill>
                  <a:srgbClr val="5E7A8C"/>
                </a:solidFill>
                <a:latin typeface="Arial" pitchFamily="34" charset="0"/>
                <a:ea typeface="Arial" pitchFamily="34" charset="-122"/>
                <a:cs typeface="Arial" pitchFamily="34" charset="-120"/>
              </a:rPr>
              <a:t>STATION 2</a:t>
            </a:r>
            <a:endParaRPr lang="en-US" sz="900" dirty="0"/>
          </a:p>
        </p:txBody>
      </p:sp>
      <p:sp>
        <p:nvSpPr>
          <p:cNvPr id="17" name="Text 15"/>
          <p:cNvSpPr/>
          <p:nvPr/>
        </p:nvSpPr>
        <p:spPr>
          <a:xfrm>
            <a:off x="4588154" y="2944368"/>
            <a:ext cx="3015386" cy="329184"/>
          </a:xfrm>
          <a:prstGeom prst="rect">
            <a:avLst/>
          </a:prstGeom>
          <a:noFill/>
          <a:ln/>
        </p:spPr>
        <p:txBody>
          <a:bodyPr wrap="square" lIns="0" tIns="0" rIns="0" bIns="0" rtlCol="0" anchor="ctr"/>
          <a:lstStyle/>
          <a:p>
            <a:pPr indent="0" marL="0">
              <a:buNone/>
            </a:pPr>
            <a:r>
              <a:rPr lang="en-US" sz="1500" b="1" dirty="0">
                <a:solidFill>
                  <a:srgbClr val="FFFFFF"/>
                </a:solidFill>
                <a:latin typeface="Arial" pitchFamily="34" charset="0"/>
                <a:ea typeface="Arial" pitchFamily="34" charset="-122"/>
                <a:cs typeface="Arial" pitchFamily="34" charset="-120"/>
              </a:rPr>
              <a:t>AED &amp; safety</a:t>
            </a:r>
            <a:endParaRPr lang="en-US" sz="1500" dirty="0"/>
          </a:p>
        </p:txBody>
      </p:sp>
      <p:sp>
        <p:nvSpPr>
          <p:cNvPr id="18" name="Text 16"/>
          <p:cNvSpPr/>
          <p:nvPr/>
        </p:nvSpPr>
        <p:spPr>
          <a:xfrm>
            <a:off x="4588154" y="3346704"/>
            <a:ext cx="3015386" cy="914400"/>
          </a:xfrm>
          <a:prstGeom prst="rect">
            <a:avLst/>
          </a:prstGeom>
          <a:noFill/>
          <a:ln/>
        </p:spPr>
        <p:txBody>
          <a:bodyPr wrap="square" lIns="0" tIns="0" rIns="0" bIns="0" rtlCol="0" anchor="t"/>
          <a:lstStyle/>
          <a:p>
            <a:pPr indent="0" marL="0">
              <a:lnSpc>
                <a:spcPts val="1450"/>
              </a:lnSpc>
              <a:buNone/>
            </a:pPr>
            <a:r>
              <a:rPr lang="en-US" sz="1100" dirty="0">
                <a:solidFill>
                  <a:srgbClr val="7E9AAC"/>
                </a:solidFill>
                <a:latin typeface="Calibri" pitchFamily="34" charset="0"/>
                <a:ea typeface="Calibri" pitchFamily="34" charset="-122"/>
                <a:cs typeface="Calibri" pitchFamily="34" charset="-120"/>
              </a:rPr>
              <a:t>Pad placement, the full verbal safety drill, pacemaker and wet-chest variations, and resume-CPR speed measured in seconds.</a:t>
            </a:r>
            <a:endParaRPr lang="en-US" sz="1100" dirty="0"/>
          </a:p>
        </p:txBody>
      </p:sp>
      <p:sp>
        <p:nvSpPr>
          <p:cNvPr id="19" name="Shape 17"/>
          <p:cNvSpPr/>
          <p:nvPr/>
        </p:nvSpPr>
        <p:spPr>
          <a:xfrm>
            <a:off x="8060741" y="1792224"/>
            <a:ext cx="3564026" cy="2615184"/>
          </a:xfrm>
          <a:prstGeom prst="roundRect">
            <a:avLst>
              <a:gd name="adj" fmla="val 3497"/>
            </a:avLst>
          </a:prstGeom>
          <a:solidFill>
            <a:srgbClr val="12293E">
              <a:alpha val="74000"/>
            </a:srgbClr>
          </a:solidFill>
          <a:ln w="12700">
            <a:solidFill>
              <a:srgbClr val="1E4560"/>
            </a:solidFill>
            <a:prstDash val="solid"/>
          </a:ln>
        </p:spPr>
      </p:sp>
      <p:sp>
        <p:nvSpPr>
          <p:cNvPr id="20" name="Shape 18"/>
          <p:cNvSpPr/>
          <p:nvPr/>
        </p:nvSpPr>
        <p:spPr>
          <a:xfrm>
            <a:off x="8335061" y="2084832"/>
            <a:ext cx="512064" cy="512064"/>
          </a:xfrm>
          <a:prstGeom prst="ellipse">
            <a:avLst/>
          </a:prstGeom>
          <a:solidFill>
            <a:srgbClr val="C9334D"/>
          </a:solidFill>
          <a:ln/>
        </p:spPr>
      </p:sp>
      <p:sp>
        <p:nvSpPr>
          <p:cNvPr id="21" name="Text 19"/>
          <p:cNvSpPr/>
          <p:nvPr/>
        </p:nvSpPr>
        <p:spPr>
          <a:xfrm>
            <a:off x="8335061" y="2084832"/>
            <a:ext cx="512064" cy="512064"/>
          </a:xfrm>
          <a:prstGeom prst="rect">
            <a:avLst/>
          </a:prstGeom>
          <a:noFill/>
          <a:ln/>
        </p:spPr>
        <p:txBody>
          <a:bodyPr wrap="square" lIns="0" tIns="0" rIns="0" bIns="0" rtlCol="0" anchor="ctr"/>
          <a:lstStyle/>
          <a:p>
            <a:pPr algn="ctr" indent="0" marL="0">
              <a:buNone/>
            </a:pPr>
            <a:r>
              <a:rPr lang="en-US" sz="1800" b="1" dirty="0">
                <a:solidFill>
                  <a:srgbClr val="FFFFFF"/>
                </a:solidFill>
                <a:latin typeface="Arial" pitchFamily="34" charset="0"/>
                <a:ea typeface="Arial" pitchFamily="34" charset="-122"/>
                <a:cs typeface="Arial" pitchFamily="34" charset="-120"/>
              </a:rPr>
              <a:t>3</a:t>
            </a:r>
            <a:endParaRPr lang="en-US" sz="1800" dirty="0"/>
          </a:p>
        </p:txBody>
      </p:sp>
      <p:sp>
        <p:nvSpPr>
          <p:cNvPr id="22" name="Text 20"/>
          <p:cNvSpPr/>
          <p:nvPr/>
        </p:nvSpPr>
        <p:spPr>
          <a:xfrm>
            <a:off x="8335061" y="2724912"/>
            <a:ext cx="3015386" cy="219456"/>
          </a:xfrm>
          <a:prstGeom prst="rect">
            <a:avLst/>
          </a:prstGeom>
          <a:noFill/>
          <a:ln/>
        </p:spPr>
        <p:txBody>
          <a:bodyPr wrap="square" lIns="0" tIns="0" rIns="0" bIns="0" rtlCol="0" anchor="ctr"/>
          <a:lstStyle/>
          <a:p>
            <a:pPr indent="0" marL="0">
              <a:buNone/>
            </a:pPr>
            <a:r>
              <a:rPr lang="en-US" sz="900" b="1" spc="200" kern="0" dirty="0">
                <a:solidFill>
                  <a:srgbClr val="5E7A8C"/>
                </a:solidFill>
                <a:latin typeface="Arial" pitchFamily="34" charset="0"/>
                <a:ea typeface="Arial" pitchFamily="34" charset="-122"/>
                <a:cs typeface="Arial" pitchFamily="34" charset="-120"/>
              </a:rPr>
              <a:t>STATION 3</a:t>
            </a:r>
            <a:endParaRPr lang="en-US" sz="900" dirty="0"/>
          </a:p>
        </p:txBody>
      </p:sp>
      <p:sp>
        <p:nvSpPr>
          <p:cNvPr id="23" name="Text 21"/>
          <p:cNvSpPr/>
          <p:nvPr/>
        </p:nvSpPr>
        <p:spPr>
          <a:xfrm>
            <a:off x="8335061" y="2944368"/>
            <a:ext cx="3015386" cy="329184"/>
          </a:xfrm>
          <a:prstGeom prst="rect">
            <a:avLst/>
          </a:prstGeom>
          <a:noFill/>
          <a:ln/>
        </p:spPr>
        <p:txBody>
          <a:bodyPr wrap="square" lIns="0" tIns="0" rIns="0" bIns="0" rtlCol="0" anchor="ctr"/>
          <a:lstStyle/>
          <a:p>
            <a:pPr indent="0" marL="0">
              <a:buNone/>
            </a:pPr>
            <a:r>
              <a:rPr lang="en-US" sz="1500" b="1" dirty="0">
                <a:solidFill>
                  <a:srgbClr val="FFFFFF"/>
                </a:solidFill>
                <a:latin typeface="Arial" pitchFamily="34" charset="0"/>
                <a:ea typeface="Arial" pitchFamily="34" charset="-122"/>
                <a:cs typeface="Arial" pitchFamily="34" charset="-120"/>
              </a:rPr>
              <a:t>Code simulation</a:t>
            </a:r>
            <a:endParaRPr lang="en-US" sz="1500" dirty="0"/>
          </a:p>
        </p:txBody>
      </p:sp>
      <p:sp>
        <p:nvSpPr>
          <p:cNvPr id="24" name="Text 22"/>
          <p:cNvSpPr/>
          <p:nvPr/>
        </p:nvSpPr>
        <p:spPr>
          <a:xfrm>
            <a:off x="8335061" y="3346704"/>
            <a:ext cx="3015386" cy="914400"/>
          </a:xfrm>
          <a:prstGeom prst="rect">
            <a:avLst/>
          </a:prstGeom>
          <a:noFill/>
          <a:ln/>
        </p:spPr>
        <p:txBody>
          <a:bodyPr wrap="square" lIns="0" tIns="0" rIns="0" bIns="0" rtlCol="0" anchor="t"/>
          <a:lstStyle/>
          <a:p>
            <a:pPr indent="0" marL="0">
              <a:lnSpc>
                <a:spcPts val="1450"/>
              </a:lnSpc>
              <a:buNone/>
            </a:pPr>
            <a:r>
              <a:rPr lang="en-US" sz="1100" dirty="0">
                <a:solidFill>
                  <a:srgbClr val="7E9AAC"/>
                </a:solidFill>
                <a:latin typeface="Calibri" pitchFamily="34" charset="0"/>
                <a:ea typeface="Calibri" pitchFamily="34" charset="-122"/>
                <a:cs typeface="Calibri" pitchFamily="34" charset="-120"/>
              </a:rPr>
              <a:t>Full team scenarios from the Day 1 case cards: VF arrest, PEA arrest, opioid overdose. Roles rotate; observers audit with the checklist.</a:t>
            </a:r>
            <a:endParaRPr lang="en-US" sz="1100" dirty="0"/>
          </a:p>
        </p:txBody>
      </p:sp>
      <p:sp>
        <p:nvSpPr>
          <p:cNvPr id="25" name="Shape 23"/>
          <p:cNvSpPr/>
          <p:nvPr/>
        </p:nvSpPr>
        <p:spPr>
          <a:xfrm>
            <a:off x="566928" y="4663440"/>
            <a:ext cx="11057839" cy="1170432"/>
          </a:xfrm>
          <a:prstGeom prst="roundRect">
            <a:avLst>
              <a:gd name="adj" fmla="val 6250"/>
            </a:avLst>
          </a:prstGeom>
          <a:solidFill>
            <a:srgbClr val="22B455">
              <a:alpha val="12000"/>
            </a:srgbClr>
          </a:solidFill>
          <a:ln w="12700">
            <a:solidFill>
              <a:srgbClr val="22B455"/>
            </a:solidFill>
            <a:prstDash val="solid"/>
          </a:ln>
        </p:spPr>
      </p:sp>
      <p:sp>
        <p:nvSpPr>
          <p:cNvPr id="26" name="Text 24"/>
          <p:cNvSpPr/>
          <p:nvPr/>
        </p:nvSpPr>
        <p:spPr>
          <a:xfrm>
            <a:off x="822960" y="4791456"/>
            <a:ext cx="10545775" cy="219456"/>
          </a:xfrm>
          <a:prstGeom prst="rect">
            <a:avLst/>
          </a:prstGeom>
          <a:noFill/>
          <a:ln/>
        </p:spPr>
        <p:txBody>
          <a:bodyPr wrap="square" lIns="0" tIns="0" rIns="0" bIns="0" rtlCol="0" anchor="ctr"/>
          <a:lstStyle/>
          <a:p>
            <a:pPr indent="0" marL="0">
              <a:buNone/>
            </a:pPr>
            <a:r>
              <a:rPr lang="en-US" sz="900" b="1" spc="200" kern="0" dirty="0">
                <a:solidFill>
                  <a:srgbClr val="22B455"/>
                </a:solidFill>
                <a:latin typeface="Arial" pitchFamily="34" charset="0"/>
                <a:ea typeface="Arial" pitchFamily="34" charset="-122"/>
                <a:cs typeface="Arial" pitchFamily="34" charset="-120"/>
              </a:rPr>
              <a:t>HOW WE CLOSE THE LOOP</a:t>
            </a:r>
            <a:endParaRPr lang="en-US" sz="900" dirty="0"/>
          </a:p>
        </p:txBody>
      </p:sp>
      <p:sp>
        <p:nvSpPr>
          <p:cNvPr id="27" name="Text 25"/>
          <p:cNvSpPr/>
          <p:nvPr/>
        </p:nvSpPr>
        <p:spPr>
          <a:xfrm>
            <a:off x="822960" y="5029200"/>
            <a:ext cx="10545775" cy="676656"/>
          </a:xfrm>
          <a:prstGeom prst="rect">
            <a:avLst/>
          </a:prstGeom>
          <a:noFill/>
          <a:ln/>
        </p:spPr>
        <p:txBody>
          <a:bodyPr wrap="square" lIns="0" tIns="0" rIns="0" bIns="0" rtlCol="0" anchor="t"/>
          <a:lstStyle/>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Observers complete the Day 1 audit checklist during every simulation. Results are anonymised, discussed in the debrief the same afternoon, and re-audited at the next unannounced mock code.</a:t>
            </a:r>
            <a:endParaRPr lang="en-US" sz="1250" dirty="0"/>
          </a:p>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Training that is not re-measured is training that decays.</a:t>
            </a:r>
            <a:endParaRPr lang="en-US" sz="12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KEY TAKE-HOMES</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Six things to carry out of this room</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21</a:t>
            </a:r>
            <a:endParaRPr lang="en-US" sz="950" dirty="0"/>
          </a:p>
        </p:txBody>
      </p:sp>
      <p:sp>
        <p:nvSpPr>
          <p:cNvPr id="7" name="Shape 5"/>
          <p:cNvSpPr/>
          <p:nvPr/>
        </p:nvSpPr>
        <p:spPr>
          <a:xfrm>
            <a:off x="566928" y="1792224"/>
            <a:ext cx="11057839" cy="530352"/>
          </a:xfrm>
          <a:prstGeom prst="roundRect">
            <a:avLst>
              <a:gd name="adj" fmla="val 17241"/>
            </a:avLst>
          </a:prstGeom>
          <a:solidFill>
            <a:srgbClr val="C9334D">
              <a:alpha val="16000"/>
            </a:srgbClr>
          </a:solidFill>
          <a:ln w="12700">
            <a:solidFill>
              <a:srgbClr val="1E4560"/>
            </a:solidFill>
            <a:prstDash val="solid"/>
          </a:ln>
        </p:spPr>
      </p:sp>
      <p:sp>
        <p:nvSpPr>
          <p:cNvPr id="8" name="Shape 6"/>
          <p:cNvSpPr/>
          <p:nvPr/>
        </p:nvSpPr>
        <p:spPr>
          <a:xfrm>
            <a:off x="768096" y="1856232"/>
            <a:ext cx="402336" cy="402336"/>
          </a:xfrm>
          <a:prstGeom prst="ellipse">
            <a:avLst/>
          </a:prstGeom>
          <a:solidFill>
            <a:srgbClr val="C9334D"/>
          </a:solidFill>
          <a:ln/>
        </p:spPr>
      </p:sp>
      <p:sp>
        <p:nvSpPr>
          <p:cNvPr id="9" name="Text 7"/>
          <p:cNvSpPr/>
          <p:nvPr/>
        </p:nvSpPr>
        <p:spPr>
          <a:xfrm>
            <a:off x="768096" y="1856232"/>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1</a:t>
            </a:r>
            <a:endParaRPr lang="en-US" sz="1300" dirty="0"/>
          </a:p>
        </p:txBody>
      </p:sp>
      <p:sp>
        <p:nvSpPr>
          <p:cNvPr id="10" name="Text 8"/>
          <p:cNvSpPr/>
          <p:nvPr/>
        </p:nvSpPr>
        <p:spPr>
          <a:xfrm>
            <a:off x="1316736" y="1792224"/>
            <a:ext cx="10088575" cy="530352"/>
          </a:xfrm>
          <a:prstGeom prst="rect">
            <a:avLst/>
          </a:prstGeom>
          <a:noFill/>
          <a:ln/>
        </p:spPr>
        <p:txBody>
          <a:bodyPr wrap="square" lIns="0" tIns="0" rIns="0" bIns="0" rtlCol="0" anchor="ctr"/>
          <a:lstStyle/>
          <a:p>
            <a:pPr indent="0" marL="0">
              <a:buNone/>
            </a:pPr>
            <a:r>
              <a:rPr lang="en-US" sz="1350" dirty="0">
                <a:solidFill>
                  <a:srgbClr val="EAF4F9"/>
                </a:solidFill>
                <a:latin typeface="Calibri" pitchFamily="34" charset="0"/>
                <a:ea typeface="Calibri" pitchFamily="34" charset="-122"/>
                <a:cs typeface="Calibri" pitchFamily="34" charset="-120"/>
              </a:rPr>
              <a:t>Unresponsive and not breathing normally = start CPR. If in doubt, compress.</a:t>
            </a:r>
            <a:endParaRPr lang="en-US" sz="1350" dirty="0"/>
          </a:p>
        </p:txBody>
      </p:sp>
      <p:sp>
        <p:nvSpPr>
          <p:cNvPr id="11" name="Shape 9"/>
          <p:cNvSpPr/>
          <p:nvPr/>
        </p:nvSpPr>
        <p:spPr>
          <a:xfrm>
            <a:off x="566928" y="2432304"/>
            <a:ext cx="11057839" cy="530352"/>
          </a:xfrm>
          <a:prstGeom prst="roundRect">
            <a:avLst>
              <a:gd name="adj" fmla="val 17241"/>
            </a:avLst>
          </a:prstGeom>
          <a:solidFill>
            <a:srgbClr val="C9334D">
              <a:alpha val="16000"/>
            </a:srgbClr>
          </a:solidFill>
          <a:ln w="12700">
            <a:solidFill>
              <a:srgbClr val="1E4560"/>
            </a:solidFill>
            <a:prstDash val="solid"/>
          </a:ln>
        </p:spPr>
      </p:sp>
      <p:sp>
        <p:nvSpPr>
          <p:cNvPr id="12" name="Shape 10"/>
          <p:cNvSpPr/>
          <p:nvPr/>
        </p:nvSpPr>
        <p:spPr>
          <a:xfrm>
            <a:off x="768096" y="2496312"/>
            <a:ext cx="402336" cy="402336"/>
          </a:xfrm>
          <a:prstGeom prst="ellipse">
            <a:avLst/>
          </a:prstGeom>
          <a:solidFill>
            <a:srgbClr val="C9334D"/>
          </a:solidFill>
          <a:ln/>
        </p:spPr>
      </p:sp>
      <p:sp>
        <p:nvSpPr>
          <p:cNvPr id="13" name="Text 11"/>
          <p:cNvSpPr/>
          <p:nvPr/>
        </p:nvSpPr>
        <p:spPr>
          <a:xfrm>
            <a:off x="768096" y="2496312"/>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2</a:t>
            </a:r>
            <a:endParaRPr lang="en-US" sz="1300" dirty="0"/>
          </a:p>
        </p:txBody>
      </p:sp>
      <p:sp>
        <p:nvSpPr>
          <p:cNvPr id="14" name="Text 12"/>
          <p:cNvSpPr/>
          <p:nvPr/>
        </p:nvSpPr>
        <p:spPr>
          <a:xfrm>
            <a:off x="1316736" y="2432304"/>
            <a:ext cx="10088575" cy="530352"/>
          </a:xfrm>
          <a:prstGeom prst="rect">
            <a:avLst/>
          </a:prstGeom>
          <a:noFill/>
          <a:ln/>
        </p:spPr>
        <p:txBody>
          <a:bodyPr wrap="square" lIns="0" tIns="0" rIns="0" bIns="0" rtlCol="0" anchor="ctr"/>
          <a:lstStyle/>
          <a:p>
            <a:pPr indent="0" marL="0">
              <a:buNone/>
            </a:pPr>
            <a:r>
              <a:rPr lang="en-US" sz="1350" dirty="0">
                <a:solidFill>
                  <a:srgbClr val="EAF4F9"/>
                </a:solidFill>
                <a:latin typeface="Calibri" pitchFamily="34" charset="0"/>
                <a:ea typeface="Calibri" pitchFamily="34" charset="-122"/>
                <a:cs typeface="Calibri" pitchFamily="34" charset="-120"/>
              </a:rPr>
              <a:t>Push hard, push fast: 100–120/min, 5–6 cm, full recoil, every pause under 10 seconds.</a:t>
            </a:r>
            <a:endParaRPr lang="en-US" sz="1350" dirty="0"/>
          </a:p>
        </p:txBody>
      </p:sp>
      <p:sp>
        <p:nvSpPr>
          <p:cNvPr id="15" name="Shape 13"/>
          <p:cNvSpPr/>
          <p:nvPr/>
        </p:nvSpPr>
        <p:spPr>
          <a:xfrm>
            <a:off x="566928" y="3072384"/>
            <a:ext cx="11057839" cy="530352"/>
          </a:xfrm>
          <a:prstGeom prst="roundRect">
            <a:avLst>
              <a:gd name="adj" fmla="val 17241"/>
            </a:avLst>
          </a:prstGeom>
          <a:solidFill>
            <a:srgbClr val="C9334D">
              <a:alpha val="16000"/>
            </a:srgbClr>
          </a:solidFill>
          <a:ln w="12700">
            <a:solidFill>
              <a:srgbClr val="1E4560"/>
            </a:solidFill>
            <a:prstDash val="solid"/>
          </a:ln>
        </p:spPr>
      </p:sp>
      <p:sp>
        <p:nvSpPr>
          <p:cNvPr id="16" name="Shape 14"/>
          <p:cNvSpPr/>
          <p:nvPr/>
        </p:nvSpPr>
        <p:spPr>
          <a:xfrm>
            <a:off x="768096" y="3136392"/>
            <a:ext cx="402336" cy="402336"/>
          </a:xfrm>
          <a:prstGeom prst="ellipse">
            <a:avLst/>
          </a:prstGeom>
          <a:solidFill>
            <a:srgbClr val="C9334D"/>
          </a:solidFill>
          <a:ln/>
        </p:spPr>
      </p:sp>
      <p:sp>
        <p:nvSpPr>
          <p:cNvPr id="17" name="Text 15"/>
          <p:cNvSpPr/>
          <p:nvPr/>
        </p:nvSpPr>
        <p:spPr>
          <a:xfrm>
            <a:off x="768096" y="3136392"/>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3</a:t>
            </a:r>
            <a:endParaRPr lang="en-US" sz="1300" dirty="0"/>
          </a:p>
        </p:txBody>
      </p:sp>
      <p:sp>
        <p:nvSpPr>
          <p:cNvPr id="18" name="Text 16"/>
          <p:cNvSpPr/>
          <p:nvPr/>
        </p:nvSpPr>
        <p:spPr>
          <a:xfrm>
            <a:off x="1316736" y="3072384"/>
            <a:ext cx="10088575" cy="530352"/>
          </a:xfrm>
          <a:prstGeom prst="rect">
            <a:avLst/>
          </a:prstGeom>
          <a:noFill/>
          <a:ln/>
        </p:spPr>
        <p:txBody>
          <a:bodyPr wrap="square" lIns="0" tIns="0" rIns="0" bIns="0" rtlCol="0" anchor="ctr"/>
          <a:lstStyle/>
          <a:p>
            <a:pPr indent="0" marL="0">
              <a:buNone/>
            </a:pPr>
            <a:r>
              <a:rPr lang="en-US" sz="1350" dirty="0">
                <a:solidFill>
                  <a:srgbClr val="EAF4F9"/>
                </a:solidFill>
                <a:latin typeface="Calibri" pitchFamily="34" charset="0"/>
                <a:ea typeface="Calibri" pitchFamily="34" charset="-122"/>
                <a:cs typeface="Calibri" pitchFamily="34" charset="-120"/>
              </a:rPr>
              <a:t>Shock early — our target is under three minutes from collapse to first shock.</a:t>
            </a:r>
            <a:endParaRPr lang="en-US" sz="1350" dirty="0"/>
          </a:p>
        </p:txBody>
      </p:sp>
      <p:sp>
        <p:nvSpPr>
          <p:cNvPr id="19" name="Shape 17"/>
          <p:cNvSpPr/>
          <p:nvPr/>
        </p:nvSpPr>
        <p:spPr>
          <a:xfrm>
            <a:off x="566928" y="3712464"/>
            <a:ext cx="11057839" cy="530352"/>
          </a:xfrm>
          <a:prstGeom prst="roundRect">
            <a:avLst>
              <a:gd name="adj" fmla="val 17241"/>
            </a:avLst>
          </a:prstGeom>
          <a:solidFill>
            <a:srgbClr val="C9334D">
              <a:alpha val="16000"/>
            </a:srgbClr>
          </a:solidFill>
          <a:ln w="12700">
            <a:solidFill>
              <a:srgbClr val="1E4560"/>
            </a:solidFill>
            <a:prstDash val="solid"/>
          </a:ln>
        </p:spPr>
      </p:sp>
      <p:sp>
        <p:nvSpPr>
          <p:cNvPr id="20" name="Shape 18"/>
          <p:cNvSpPr/>
          <p:nvPr/>
        </p:nvSpPr>
        <p:spPr>
          <a:xfrm>
            <a:off x="768096" y="3776472"/>
            <a:ext cx="402336" cy="402336"/>
          </a:xfrm>
          <a:prstGeom prst="ellipse">
            <a:avLst/>
          </a:prstGeom>
          <a:solidFill>
            <a:srgbClr val="C9334D"/>
          </a:solidFill>
          <a:ln/>
        </p:spPr>
      </p:sp>
      <p:sp>
        <p:nvSpPr>
          <p:cNvPr id="21" name="Text 19"/>
          <p:cNvSpPr/>
          <p:nvPr/>
        </p:nvSpPr>
        <p:spPr>
          <a:xfrm>
            <a:off x="768096" y="3776472"/>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4</a:t>
            </a:r>
            <a:endParaRPr lang="en-US" sz="1300" dirty="0"/>
          </a:p>
        </p:txBody>
      </p:sp>
      <p:sp>
        <p:nvSpPr>
          <p:cNvPr id="22" name="Text 20"/>
          <p:cNvSpPr/>
          <p:nvPr/>
        </p:nvSpPr>
        <p:spPr>
          <a:xfrm>
            <a:off x="1316736" y="3712464"/>
            <a:ext cx="10088575" cy="530352"/>
          </a:xfrm>
          <a:prstGeom prst="rect">
            <a:avLst/>
          </a:prstGeom>
          <a:noFill/>
          <a:ln/>
        </p:spPr>
        <p:txBody>
          <a:bodyPr wrap="square" lIns="0" tIns="0" rIns="0" bIns="0" rtlCol="0" anchor="ctr"/>
          <a:lstStyle/>
          <a:p>
            <a:pPr indent="0" marL="0">
              <a:buNone/>
            </a:pPr>
            <a:r>
              <a:rPr lang="en-US" sz="1350" dirty="0">
                <a:solidFill>
                  <a:srgbClr val="EAF4F9"/>
                </a:solidFill>
                <a:latin typeface="Calibri" pitchFamily="34" charset="0"/>
                <a:ea typeface="Calibri" pitchFamily="34" charset="-122"/>
                <a:cs typeface="Calibri" pitchFamily="34" charset="-120"/>
              </a:rPr>
              <a:t>Six roles, one leader, and closed-loop communication on every single order.</a:t>
            </a:r>
            <a:endParaRPr lang="en-US" sz="1350" dirty="0"/>
          </a:p>
        </p:txBody>
      </p:sp>
      <p:sp>
        <p:nvSpPr>
          <p:cNvPr id="23" name="Shape 21"/>
          <p:cNvSpPr/>
          <p:nvPr/>
        </p:nvSpPr>
        <p:spPr>
          <a:xfrm>
            <a:off x="566928" y="4352544"/>
            <a:ext cx="11057839" cy="530352"/>
          </a:xfrm>
          <a:prstGeom prst="roundRect">
            <a:avLst>
              <a:gd name="adj" fmla="val 17241"/>
            </a:avLst>
          </a:prstGeom>
          <a:solidFill>
            <a:srgbClr val="C9334D">
              <a:alpha val="16000"/>
            </a:srgbClr>
          </a:solidFill>
          <a:ln w="12700">
            <a:solidFill>
              <a:srgbClr val="1E4560"/>
            </a:solidFill>
            <a:prstDash val="solid"/>
          </a:ln>
        </p:spPr>
      </p:sp>
      <p:sp>
        <p:nvSpPr>
          <p:cNvPr id="24" name="Shape 22"/>
          <p:cNvSpPr/>
          <p:nvPr/>
        </p:nvSpPr>
        <p:spPr>
          <a:xfrm>
            <a:off x="768096" y="4416552"/>
            <a:ext cx="402336" cy="402336"/>
          </a:xfrm>
          <a:prstGeom prst="ellipse">
            <a:avLst/>
          </a:prstGeom>
          <a:solidFill>
            <a:srgbClr val="C9334D"/>
          </a:solidFill>
          <a:ln/>
        </p:spPr>
      </p:sp>
      <p:sp>
        <p:nvSpPr>
          <p:cNvPr id="25" name="Text 23"/>
          <p:cNvSpPr/>
          <p:nvPr/>
        </p:nvSpPr>
        <p:spPr>
          <a:xfrm>
            <a:off x="768096" y="4416552"/>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5</a:t>
            </a:r>
            <a:endParaRPr lang="en-US" sz="1300" dirty="0"/>
          </a:p>
        </p:txBody>
      </p:sp>
      <p:sp>
        <p:nvSpPr>
          <p:cNvPr id="26" name="Text 24"/>
          <p:cNvSpPr/>
          <p:nvPr/>
        </p:nvSpPr>
        <p:spPr>
          <a:xfrm>
            <a:off x="1316736" y="4352544"/>
            <a:ext cx="10088575" cy="530352"/>
          </a:xfrm>
          <a:prstGeom prst="rect">
            <a:avLst/>
          </a:prstGeom>
          <a:noFill/>
          <a:ln/>
        </p:spPr>
        <p:txBody>
          <a:bodyPr wrap="square" lIns="0" tIns="0" rIns="0" bIns="0" rtlCol="0" anchor="ctr"/>
          <a:lstStyle/>
          <a:p>
            <a:pPr indent="0" marL="0">
              <a:buNone/>
            </a:pPr>
            <a:r>
              <a:rPr lang="en-US" sz="1350" dirty="0">
                <a:solidFill>
                  <a:srgbClr val="EAF4F9"/>
                </a:solidFill>
                <a:latin typeface="Calibri" pitchFamily="34" charset="0"/>
                <a:ea typeface="Calibri" pitchFamily="34" charset="-122"/>
                <a:cs typeface="Calibri" pitchFamily="34" charset="-120"/>
              </a:rPr>
              <a:t>AHA 2025: one Chain of Survival, back blows first in choking, naloxone in the BLS algorithm.</a:t>
            </a:r>
            <a:endParaRPr lang="en-US" sz="1350" dirty="0"/>
          </a:p>
        </p:txBody>
      </p:sp>
      <p:sp>
        <p:nvSpPr>
          <p:cNvPr id="27" name="Shape 25"/>
          <p:cNvSpPr/>
          <p:nvPr/>
        </p:nvSpPr>
        <p:spPr>
          <a:xfrm>
            <a:off x="566928" y="4992624"/>
            <a:ext cx="11057839" cy="530352"/>
          </a:xfrm>
          <a:prstGeom prst="roundRect">
            <a:avLst>
              <a:gd name="adj" fmla="val 17241"/>
            </a:avLst>
          </a:prstGeom>
          <a:solidFill>
            <a:srgbClr val="C9334D">
              <a:alpha val="16000"/>
            </a:srgbClr>
          </a:solidFill>
          <a:ln w="12700">
            <a:solidFill>
              <a:srgbClr val="1E4560"/>
            </a:solidFill>
            <a:prstDash val="solid"/>
          </a:ln>
        </p:spPr>
      </p:sp>
      <p:sp>
        <p:nvSpPr>
          <p:cNvPr id="28" name="Shape 26"/>
          <p:cNvSpPr/>
          <p:nvPr/>
        </p:nvSpPr>
        <p:spPr>
          <a:xfrm>
            <a:off x="768096" y="5056632"/>
            <a:ext cx="402336" cy="402336"/>
          </a:xfrm>
          <a:prstGeom prst="ellipse">
            <a:avLst/>
          </a:prstGeom>
          <a:solidFill>
            <a:srgbClr val="C9334D"/>
          </a:solidFill>
          <a:ln/>
        </p:spPr>
      </p:sp>
      <p:sp>
        <p:nvSpPr>
          <p:cNvPr id="29" name="Text 27"/>
          <p:cNvSpPr/>
          <p:nvPr/>
        </p:nvSpPr>
        <p:spPr>
          <a:xfrm>
            <a:off x="768096" y="5056632"/>
            <a:ext cx="402336" cy="40233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6</a:t>
            </a:r>
            <a:endParaRPr lang="en-US" sz="1300" dirty="0"/>
          </a:p>
        </p:txBody>
      </p:sp>
      <p:sp>
        <p:nvSpPr>
          <p:cNvPr id="30" name="Text 28"/>
          <p:cNvSpPr/>
          <p:nvPr/>
        </p:nvSpPr>
        <p:spPr>
          <a:xfrm>
            <a:off x="1316736" y="4992624"/>
            <a:ext cx="10088575" cy="530352"/>
          </a:xfrm>
          <a:prstGeom prst="rect">
            <a:avLst/>
          </a:prstGeom>
          <a:noFill/>
          <a:ln/>
        </p:spPr>
        <p:txBody>
          <a:bodyPr wrap="square" lIns="0" tIns="0" rIns="0" bIns="0" rtlCol="0" anchor="ctr"/>
          <a:lstStyle/>
          <a:p>
            <a:pPr indent="0" marL="0">
              <a:buNone/>
            </a:pPr>
            <a:r>
              <a:rPr lang="en-US" sz="1350" dirty="0">
                <a:solidFill>
                  <a:srgbClr val="EAF4F9"/>
                </a:solidFill>
                <a:latin typeface="Calibri" pitchFamily="34" charset="0"/>
                <a:ea typeface="Calibri" pitchFamily="34" charset="-122"/>
                <a:cs typeface="Calibri" pitchFamily="34" charset="-120"/>
              </a:rPr>
              <a:t>ROSC is the start of the next job — stabilise, monitor, transfer, debrief.</a:t>
            </a:r>
            <a:endParaRPr lang="en-US" sz="1350" dirty="0"/>
          </a:p>
        </p:txBody>
      </p:sp>
      <p:sp>
        <p:nvSpPr>
          <p:cNvPr id="31" name="Text 29"/>
          <p:cNvSpPr/>
          <p:nvPr/>
        </p:nvSpPr>
        <p:spPr>
          <a:xfrm>
            <a:off x="566928" y="5705856"/>
            <a:ext cx="10058400" cy="292608"/>
          </a:xfrm>
          <a:prstGeom prst="rect">
            <a:avLst/>
          </a:prstGeom>
          <a:noFill/>
          <a:ln/>
        </p:spPr>
        <p:txBody>
          <a:bodyPr wrap="square" lIns="0" tIns="0" rIns="0" bIns="0" rtlCol="0" anchor="ctr"/>
          <a:lstStyle/>
          <a:p>
            <a:pPr indent="0" marL="0">
              <a:buNone/>
            </a:pPr>
            <a:r>
              <a:rPr lang="en-US" sz="1150" b="1" dirty="0">
                <a:solidFill>
                  <a:srgbClr val="6FD3E8"/>
                </a:solidFill>
                <a:latin typeface="Arial" pitchFamily="34" charset="0"/>
                <a:ea typeface="Arial" pitchFamily="34" charset="-122"/>
                <a:cs typeface="Arial" pitchFamily="34" charset="-120"/>
              </a:rPr>
              <a:t>Next session:  Day 2 — Recognise Before Collapse  (triage, red flags, ABCDE, NEWS2)</a:t>
            </a:r>
            <a:endParaRPr lang="en-US" sz="11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1188720"/>
            <a:ext cx="9144000" cy="274320"/>
          </a:xfrm>
          <a:prstGeom prst="rect">
            <a:avLst/>
          </a:prstGeom>
          <a:noFill/>
          <a:ln/>
        </p:spPr>
        <p:txBody>
          <a:bodyPr wrap="square" lIns="0" tIns="0" rIns="0" bIns="0" rtlCol="0" anchor="ctr"/>
          <a:lstStyle/>
          <a:p>
            <a:pPr indent="0" marL="0">
              <a:buNone/>
            </a:pPr>
            <a:r>
              <a:rPr lang="en-US" sz="1200" b="1" spc="400" kern="0" dirty="0">
                <a:solidFill>
                  <a:srgbClr val="6FD3E8"/>
                </a:solidFill>
                <a:latin typeface="Arial" pitchFamily="34" charset="0"/>
                <a:ea typeface="Arial" pitchFamily="34" charset="-122"/>
                <a:cs typeface="Arial" pitchFamily="34" charset="-120"/>
              </a:rPr>
              <a:t>ASSESSMENT</a:t>
            </a:r>
            <a:endParaRPr lang="en-US" sz="1200" dirty="0"/>
          </a:p>
        </p:txBody>
      </p:sp>
      <p:sp>
        <p:nvSpPr>
          <p:cNvPr id="4" name="Text 2"/>
          <p:cNvSpPr/>
          <p:nvPr/>
        </p:nvSpPr>
        <p:spPr>
          <a:xfrm>
            <a:off x="566928" y="1591056"/>
            <a:ext cx="10515600" cy="914400"/>
          </a:xfrm>
          <a:prstGeom prst="rect">
            <a:avLst/>
          </a:prstGeom>
          <a:noFill/>
          <a:ln/>
        </p:spPr>
        <p:txBody>
          <a:bodyPr wrap="square" lIns="0" tIns="0" rIns="0" bIns="0" rtlCol="0" anchor="ctr"/>
          <a:lstStyle/>
          <a:p>
            <a:pPr indent="0" marL="0">
              <a:buNone/>
            </a:pPr>
            <a:r>
              <a:rPr lang="en-US" sz="4600" b="1" dirty="0">
                <a:solidFill>
                  <a:srgbClr val="FFFFFF"/>
                </a:solidFill>
                <a:latin typeface="Arial" pitchFamily="34" charset="0"/>
                <a:ea typeface="Arial" pitchFamily="34" charset="-122"/>
                <a:cs typeface="Arial" pitchFamily="34" charset="-120"/>
              </a:rPr>
              <a:t>Twenty questions, twice.</a:t>
            </a:r>
            <a:endParaRPr lang="en-US" sz="4600" dirty="0"/>
          </a:p>
        </p:txBody>
      </p:sp>
      <p:sp>
        <p:nvSpPr>
          <p:cNvPr id="5" name="Text 3"/>
          <p:cNvSpPr/>
          <p:nvPr/>
        </p:nvSpPr>
        <p:spPr>
          <a:xfrm>
            <a:off x="566928" y="2615184"/>
            <a:ext cx="8961120" cy="1097280"/>
          </a:xfrm>
          <a:prstGeom prst="rect">
            <a:avLst/>
          </a:prstGeom>
          <a:noFill/>
          <a:ln/>
        </p:spPr>
        <p:txBody>
          <a:bodyPr wrap="square" lIns="0" tIns="0" rIns="0" bIns="0" rtlCol="0" anchor="t"/>
          <a:lstStyle/>
          <a:p>
            <a:pPr indent="0" marL="0">
              <a:lnSpc>
                <a:spcPts val="2300"/>
              </a:lnSpc>
              <a:buNone/>
            </a:pPr>
            <a:r>
              <a:rPr lang="en-US" sz="1400" dirty="0">
                <a:solidFill>
                  <a:srgbClr val="AFC7D6"/>
                </a:solidFill>
                <a:latin typeface="Calibri" pitchFamily="34" charset="0"/>
                <a:ea typeface="Calibri" pitchFamily="34" charset="-122"/>
                <a:cs typeface="Calibri" pitchFamily="34" charset="-120"/>
              </a:rPr>
              <a:t>The same twenty items are answered before the lecture and again after the simulations.</a:t>
            </a:r>
            <a:endParaRPr lang="en-US" sz="1400" dirty="0"/>
          </a:p>
          <a:p>
            <a:pPr indent="0" marL="0">
              <a:lnSpc>
                <a:spcPts val="2300"/>
              </a:lnSpc>
              <a:buNone/>
            </a:pPr>
            <a:r>
              <a:rPr lang="en-US" sz="1400" dirty="0">
                <a:solidFill>
                  <a:srgbClr val="AFC7D6"/>
                </a:solidFill>
                <a:latin typeface="Calibri" pitchFamily="34" charset="0"/>
                <a:ea typeface="Calibri" pitchFamily="34" charset="-122"/>
                <a:cs typeface="Calibri" pitchFamily="34" charset="-120"/>
              </a:rPr>
              <a:t>The difference between the two scores is the outcome measure for Day 1 — for each person, and for the centre.</a:t>
            </a:r>
            <a:endParaRPr lang="en-US" sz="1400" dirty="0"/>
          </a:p>
          <a:p>
            <a:pPr indent="0" marL="0">
              <a:lnSpc>
                <a:spcPts val="2300"/>
              </a:lnSpc>
              <a:buNone/>
            </a:pPr>
            <a:r>
              <a:rPr lang="en-US" sz="1400" dirty="0">
                <a:solidFill>
                  <a:srgbClr val="AFC7D6"/>
                </a:solidFill>
                <a:latin typeface="Calibri" pitchFamily="34" charset="0"/>
                <a:ea typeface="Calibri" pitchFamily="34" charset="-122"/>
                <a:cs typeface="Calibri" pitchFamily="34" charset="-120"/>
              </a:rPr>
              <a:t>Nothing is named. Everything is counted.</a:t>
            </a:r>
            <a:endParaRPr lang="en-US" sz="1400" dirty="0"/>
          </a:p>
        </p:txBody>
      </p:sp>
      <p:sp>
        <p:nvSpPr>
          <p:cNvPr id="6" name="Shape 4"/>
          <p:cNvSpPr/>
          <p:nvPr/>
        </p:nvSpPr>
        <p:spPr>
          <a:xfrm>
            <a:off x="566928" y="3877056"/>
            <a:ext cx="2627300" cy="1225296"/>
          </a:xfrm>
          <a:prstGeom prst="roundRect">
            <a:avLst>
              <a:gd name="adj" fmla="val 7463"/>
            </a:avLst>
          </a:prstGeom>
          <a:solidFill>
            <a:srgbClr val="12293E">
              <a:alpha val="74000"/>
            </a:srgbClr>
          </a:solidFill>
          <a:ln w="12700">
            <a:solidFill>
              <a:srgbClr val="1E4560"/>
            </a:solidFill>
            <a:prstDash val="solid"/>
          </a:ln>
        </p:spPr>
      </p:sp>
      <p:sp>
        <p:nvSpPr>
          <p:cNvPr id="7" name="Text 5"/>
          <p:cNvSpPr/>
          <p:nvPr/>
        </p:nvSpPr>
        <p:spPr>
          <a:xfrm>
            <a:off x="658368" y="4023360"/>
            <a:ext cx="2444420" cy="548640"/>
          </a:xfrm>
          <a:prstGeom prst="rect">
            <a:avLst/>
          </a:prstGeom>
          <a:noFill/>
          <a:ln/>
        </p:spPr>
        <p:txBody>
          <a:bodyPr wrap="square" lIns="0" tIns="0" rIns="0" bIns="0" rtlCol="0" anchor="ctr"/>
          <a:lstStyle/>
          <a:p>
            <a:pPr algn="ctr" indent="0" marL="0">
              <a:buNone/>
            </a:pPr>
            <a:r>
              <a:rPr lang="en-US" sz="2900" b="1" dirty="0">
                <a:solidFill>
                  <a:srgbClr val="6FD3E8"/>
                </a:solidFill>
                <a:latin typeface="Arial" pitchFamily="34" charset="0"/>
                <a:ea typeface="Arial" pitchFamily="34" charset="-122"/>
                <a:cs typeface="Arial" pitchFamily="34" charset="-120"/>
              </a:rPr>
              <a:t>20</a:t>
            </a:r>
            <a:endParaRPr lang="en-US" sz="2900" dirty="0"/>
          </a:p>
        </p:txBody>
      </p:sp>
      <p:sp>
        <p:nvSpPr>
          <p:cNvPr id="8" name="Text 6"/>
          <p:cNvSpPr/>
          <p:nvPr/>
        </p:nvSpPr>
        <p:spPr>
          <a:xfrm>
            <a:off x="694944" y="4572000"/>
            <a:ext cx="2371268" cy="438912"/>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Questions, identical both sittings</a:t>
            </a:r>
            <a:endParaRPr lang="en-US" sz="1050" dirty="0"/>
          </a:p>
        </p:txBody>
      </p:sp>
      <p:sp>
        <p:nvSpPr>
          <p:cNvPr id="9" name="Shape 7"/>
          <p:cNvSpPr/>
          <p:nvPr/>
        </p:nvSpPr>
        <p:spPr>
          <a:xfrm>
            <a:off x="3377108" y="3877056"/>
            <a:ext cx="2627300" cy="1225296"/>
          </a:xfrm>
          <a:prstGeom prst="roundRect">
            <a:avLst>
              <a:gd name="adj" fmla="val 7463"/>
            </a:avLst>
          </a:prstGeom>
          <a:solidFill>
            <a:srgbClr val="12293E">
              <a:alpha val="74000"/>
            </a:srgbClr>
          </a:solidFill>
          <a:ln w="12700">
            <a:solidFill>
              <a:srgbClr val="1E4560"/>
            </a:solidFill>
            <a:prstDash val="solid"/>
          </a:ln>
        </p:spPr>
      </p:sp>
      <p:sp>
        <p:nvSpPr>
          <p:cNvPr id="10" name="Text 8"/>
          <p:cNvSpPr/>
          <p:nvPr/>
        </p:nvSpPr>
        <p:spPr>
          <a:xfrm>
            <a:off x="3468548" y="4023360"/>
            <a:ext cx="2444420" cy="548640"/>
          </a:xfrm>
          <a:prstGeom prst="rect">
            <a:avLst/>
          </a:prstGeom>
          <a:noFill/>
          <a:ln/>
        </p:spPr>
        <p:txBody>
          <a:bodyPr wrap="square" lIns="0" tIns="0" rIns="0" bIns="0" rtlCol="0" anchor="ctr"/>
          <a:lstStyle/>
          <a:p>
            <a:pPr algn="ctr" indent="0" marL="0">
              <a:buNone/>
            </a:pPr>
            <a:r>
              <a:rPr lang="en-US" sz="2900" b="1" dirty="0">
                <a:solidFill>
                  <a:srgbClr val="6FD3E8"/>
                </a:solidFill>
                <a:latin typeface="Arial" pitchFamily="34" charset="0"/>
                <a:ea typeface="Arial" pitchFamily="34" charset="-122"/>
                <a:cs typeface="Arial" pitchFamily="34" charset="-120"/>
              </a:rPr>
              <a:t>~8 min</a:t>
            </a:r>
            <a:endParaRPr lang="en-US" sz="2900" dirty="0"/>
          </a:p>
        </p:txBody>
      </p:sp>
      <p:sp>
        <p:nvSpPr>
          <p:cNvPr id="11" name="Text 9"/>
          <p:cNvSpPr/>
          <p:nvPr/>
        </p:nvSpPr>
        <p:spPr>
          <a:xfrm>
            <a:off x="3505124" y="4572000"/>
            <a:ext cx="2371268" cy="438912"/>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To complete</a:t>
            </a:r>
            <a:endParaRPr lang="en-US" sz="1050" dirty="0"/>
          </a:p>
        </p:txBody>
      </p:sp>
      <p:sp>
        <p:nvSpPr>
          <p:cNvPr id="12" name="Shape 10"/>
          <p:cNvSpPr/>
          <p:nvPr/>
        </p:nvSpPr>
        <p:spPr>
          <a:xfrm>
            <a:off x="6187288" y="3877056"/>
            <a:ext cx="2627300" cy="1225296"/>
          </a:xfrm>
          <a:prstGeom prst="roundRect">
            <a:avLst>
              <a:gd name="adj" fmla="val 7463"/>
            </a:avLst>
          </a:prstGeom>
          <a:solidFill>
            <a:srgbClr val="12293E">
              <a:alpha val="74000"/>
            </a:srgbClr>
          </a:solidFill>
          <a:ln w="12700">
            <a:solidFill>
              <a:srgbClr val="1E4560"/>
            </a:solidFill>
            <a:prstDash val="solid"/>
          </a:ln>
        </p:spPr>
      </p:sp>
      <p:sp>
        <p:nvSpPr>
          <p:cNvPr id="13" name="Text 11"/>
          <p:cNvSpPr/>
          <p:nvPr/>
        </p:nvSpPr>
        <p:spPr>
          <a:xfrm>
            <a:off x="6278728" y="4023360"/>
            <a:ext cx="2444420" cy="548640"/>
          </a:xfrm>
          <a:prstGeom prst="rect">
            <a:avLst/>
          </a:prstGeom>
          <a:noFill/>
          <a:ln/>
        </p:spPr>
        <p:txBody>
          <a:bodyPr wrap="square" lIns="0" tIns="0" rIns="0" bIns="0" rtlCol="0" anchor="ctr"/>
          <a:lstStyle/>
          <a:p>
            <a:pPr algn="ctr" indent="0" marL="0">
              <a:buNone/>
            </a:pPr>
            <a:r>
              <a:rPr lang="en-US" sz="2900" b="1" dirty="0">
                <a:solidFill>
                  <a:srgbClr val="6FD3E8"/>
                </a:solidFill>
                <a:latin typeface="Arial" pitchFamily="34" charset="0"/>
                <a:ea typeface="Arial" pitchFamily="34" charset="-122"/>
                <a:cs typeface="Arial" pitchFamily="34" charset="-120"/>
              </a:rPr>
              <a:t>80%</a:t>
            </a:r>
            <a:endParaRPr lang="en-US" sz="2900" dirty="0"/>
          </a:p>
        </p:txBody>
      </p:sp>
      <p:sp>
        <p:nvSpPr>
          <p:cNvPr id="14" name="Text 12"/>
          <p:cNvSpPr/>
          <p:nvPr/>
        </p:nvSpPr>
        <p:spPr>
          <a:xfrm>
            <a:off x="6315304" y="4572000"/>
            <a:ext cx="2371268" cy="438912"/>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Post-class pass mark</a:t>
            </a:r>
            <a:endParaRPr lang="en-US" sz="1050" dirty="0"/>
          </a:p>
        </p:txBody>
      </p:sp>
      <p:sp>
        <p:nvSpPr>
          <p:cNvPr id="15" name="Shape 13"/>
          <p:cNvSpPr/>
          <p:nvPr/>
        </p:nvSpPr>
        <p:spPr>
          <a:xfrm>
            <a:off x="8997467" y="3877056"/>
            <a:ext cx="2627300" cy="1225296"/>
          </a:xfrm>
          <a:prstGeom prst="roundRect">
            <a:avLst>
              <a:gd name="adj" fmla="val 7463"/>
            </a:avLst>
          </a:prstGeom>
          <a:solidFill>
            <a:srgbClr val="12293E">
              <a:alpha val="74000"/>
            </a:srgbClr>
          </a:solidFill>
          <a:ln w="12700">
            <a:solidFill>
              <a:srgbClr val="1E4560"/>
            </a:solidFill>
            <a:prstDash val="solid"/>
          </a:ln>
        </p:spPr>
      </p:sp>
      <p:sp>
        <p:nvSpPr>
          <p:cNvPr id="16" name="Text 14"/>
          <p:cNvSpPr/>
          <p:nvPr/>
        </p:nvSpPr>
        <p:spPr>
          <a:xfrm>
            <a:off x="9088907" y="4023360"/>
            <a:ext cx="2444420" cy="548640"/>
          </a:xfrm>
          <a:prstGeom prst="rect">
            <a:avLst/>
          </a:prstGeom>
          <a:noFill/>
          <a:ln/>
        </p:spPr>
        <p:txBody>
          <a:bodyPr wrap="square" lIns="0" tIns="0" rIns="0" bIns="0" rtlCol="0" anchor="ctr"/>
          <a:lstStyle/>
          <a:p>
            <a:pPr algn="ctr" indent="0" marL="0">
              <a:buNone/>
            </a:pPr>
            <a:r>
              <a:rPr lang="en-US" sz="2900" b="1" dirty="0">
                <a:solidFill>
                  <a:srgbClr val="6FD3E8"/>
                </a:solidFill>
                <a:latin typeface="Arial" pitchFamily="34" charset="0"/>
                <a:ea typeface="Arial" pitchFamily="34" charset="-122"/>
                <a:cs typeface="Arial" pitchFamily="34" charset="-120"/>
              </a:rPr>
              <a:t>100%</a:t>
            </a:r>
            <a:endParaRPr lang="en-US" sz="2900" dirty="0"/>
          </a:p>
        </p:txBody>
      </p:sp>
      <p:sp>
        <p:nvSpPr>
          <p:cNvPr id="17" name="Text 15"/>
          <p:cNvSpPr/>
          <p:nvPr/>
        </p:nvSpPr>
        <p:spPr>
          <a:xfrm>
            <a:off x="9125483" y="4572000"/>
            <a:ext cx="2371268" cy="438912"/>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Attendance — everyone sits it</a:t>
            </a:r>
            <a:endParaRPr lang="en-US" sz="1050" dirty="0"/>
          </a:p>
        </p:txBody>
      </p:sp>
      <p:sp>
        <p:nvSpPr>
          <p:cNvPr id="18" name="Text 16"/>
          <p:cNvSpPr/>
          <p:nvPr/>
        </p:nvSpPr>
        <p:spPr>
          <a:xfrm>
            <a:off x="566928" y="5779008"/>
            <a:ext cx="8229600" cy="310896"/>
          </a:xfrm>
          <a:prstGeom prst="rect">
            <a:avLst/>
          </a:prstGeom>
          <a:noFill/>
          <a:ln/>
        </p:spPr>
        <p:txBody>
          <a:bodyPr wrap="square" lIns="0" tIns="0" rIns="0" bIns="0" rtlCol="0" anchor="ctr"/>
          <a:lstStyle/>
          <a:p>
            <a:pPr indent="0" marL="0">
              <a:buNone/>
            </a:pPr>
            <a:r>
              <a:rPr lang="en-US" sz="1300" b="1" spc="160" kern="0" dirty="0">
                <a:solidFill>
                  <a:srgbClr val="FFFFFF"/>
                </a:solidFill>
                <a:latin typeface="Arial" pitchFamily="34" charset="0"/>
                <a:ea typeface="Arial" pitchFamily="34" charset="-122"/>
                <a:cs typeface="Arial" pitchFamily="34" charset="-120"/>
              </a:rPr>
              <a:t>STRONGER FIRST RESPONSE.  </a:t>
            </a:r>
            <a:pPr indent="0" marL="0">
              <a:buNone/>
            </a:pPr>
            <a:r>
              <a:rPr lang="en-US" sz="1300" b="1" spc="160" kern="0" dirty="0">
                <a:solidFill>
                  <a:srgbClr val="6FD3E8"/>
                </a:solidFill>
                <a:latin typeface="Arial" pitchFamily="34" charset="0"/>
                <a:ea typeface="Arial" pitchFamily="34" charset="-122"/>
                <a:cs typeface="Arial" pitchFamily="34" charset="-120"/>
              </a:rPr>
              <a:t>SAFER NEXT STEP.</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BY THE END OF TODAY YOU CAN…</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Six things, and we will test every one of them</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3</a:t>
            </a:r>
            <a:endParaRPr lang="en-US" sz="950" dirty="0"/>
          </a:p>
        </p:txBody>
      </p:sp>
      <p:sp>
        <p:nvSpPr>
          <p:cNvPr id="7" name="Shape 5"/>
          <p:cNvSpPr/>
          <p:nvPr/>
        </p:nvSpPr>
        <p:spPr>
          <a:xfrm>
            <a:off x="566928" y="1920240"/>
            <a:ext cx="5437480" cy="1097280"/>
          </a:xfrm>
          <a:prstGeom prst="roundRect">
            <a:avLst>
              <a:gd name="adj" fmla="val 8333"/>
            </a:avLst>
          </a:prstGeom>
          <a:solidFill>
            <a:srgbClr val="12293E">
              <a:alpha val="74000"/>
            </a:srgbClr>
          </a:solidFill>
          <a:ln w="12700">
            <a:solidFill>
              <a:srgbClr val="1E4560"/>
            </a:solidFill>
            <a:prstDash val="solid"/>
          </a:ln>
        </p:spPr>
      </p:sp>
      <p:sp>
        <p:nvSpPr>
          <p:cNvPr id="8" name="Shape 6"/>
          <p:cNvSpPr/>
          <p:nvPr/>
        </p:nvSpPr>
        <p:spPr>
          <a:xfrm>
            <a:off x="804672" y="2231136"/>
            <a:ext cx="420624" cy="420624"/>
          </a:xfrm>
          <a:prstGeom prst="ellipse">
            <a:avLst/>
          </a:prstGeom>
          <a:solidFill>
            <a:srgbClr val="E04A63">
              <a:alpha val="14000"/>
            </a:srgbClr>
          </a:solidFill>
          <a:ln w="15875">
            <a:solidFill>
              <a:srgbClr val="E04A63"/>
            </a:solidFill>
            <a:prstDash val="solid"/>
          </a:ln>
        </p:spPr>
      </p:sp>
      <p:sp>
        <p:nvSpPr>
          <p:cNvPr id="9" name="Text 7"/>
          <p:cNvSpPr/>
          <p:nvPr/>
        </p:nvSpPr>
        <p:spPr>
          <a:xfrm>
            <a:off x="804672" y="2231136"/>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1</a:t>
            </a:r>
            <a:endParaRPr lang="en-US" sz="1300" dirty="0"/>
          </a:p>
        </p:txBody>
      </p:sp>
      <p:sp>
        <p:nvSpPr>
          <p:cNvPr id="10" name="Text 8"/>
          <p:cNvSpPr/>
          <p:nvPr/>
        </p:nvSpPr>
        <p:spPr>
          <a:xfrm>
            <a:off x="1371600" y="2103120"/>
            <a:ext cx="4395064" cy="292608"/>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Recognise arrest instantly</a:t>
            </a:r>
            <a:endParaRPr lang="en-US" sz="1400" dirty="0"/>
          </a:p>
        </p:txBody>
      </p:sp>
      <p:sp>
        <p:nvSpPr>
          <p:cNvPr id="11" name="Text 9"/>
          <p:cNvSpPr/>
          <p:nvPr/>
        </p:nvSpPr>
        <p:spPr>
          <a:xfrm>
            <a:off x="1371600" y="2395728"/>
            <a:ext cx="4395064" cy="512064"/>
          </a:xfrm>
          <a:prstGeom prst="rect">
            <a:avLst/>
          </a:prstGeom>
          <a:noFill/>
          <a:ln/>
        </p:spPr>
        <p:txBody>
          <a:bodyPr wrap="square" lIns="0" tIns="0" rIns="0" bIns="0" rtlCol="0" anchor="t"/>
          <a:lstStyle/>
          <a:p>
            <a:pPr indent="0" marL="0">
              <a:lnSpc>
                <a:spcPts val="1500"/>
              </a:lnSpc>
              <a:buNone/>
            </a:pPr>
            <a:r>
              <a:rPr lang="en-US" sz="1150" dirty="0">
                <a:solidFill>
                  <a:srgbClr val="7E9AAC"/>
                </a:solidFill>
                <a:latin typeface="Calibri" pitchFamily="34" charset="0"/>
                <a:ea typeface="Calibri" pitchFamily="34" charset="-122"/>
                <a:cs typeface="Calibri" pitchFamily="34" charset="-120"/>
              </a:rPr>
              <a:t>Unresponsive plus absent or abnormal (agonal) breathing — start CPR without waiting for permission.</a:t>
            </a:r>
            <a:endParaRPr lang="en-US" sz="1150" dirty="0"/>
          </a:p>
        </p:txBody>
      </p:sp>
      <p:sp>
        <p:nvSpPr>
          <p:cNvPr id="12" name="Shape 10"/>
          <p:cNvSpPr/>
          <p:nvPr/>
        </p:nvSpPr>
        <p:spPr>
          <a:xfrm>
            <a:off x="6187288" y="1920240"/>
            <a:ext cx="5437480" cy="1097280"/>
          </a:xfrm>
          <a:prstGeom prst="roundRect">
            <a:avLst>
              <a:gd name="adj" fmla="val 8333"/>
            </a:avLst>
          </a:prstGeom>
          <a:solidFill>
            <a:srgbClr val="12293E">
              <a:alpha val="74000"/>
            </a:srgbClr>
          </a:solidFill>
          <a:ln w="12700">
            <a:solidFill>
              <a:srgbClr val="1E4560"/>
            </a:solidFill>
            <a:prstDash val="solid"/>
          </a:ln>
        </p:spPr>
      </p:sp>
      <p:sp>
        <p:nvSpPr>
          <p:cNvPr id="13" name="Shape 11"/>
          <p:cNvSpPr/>
          <p:nvPr/>
        </p:nvSpPr>
        <p:spPr>
          <a:xfrm>
            <a:off x="6425032" y="2231136"/>
            <a:ext cx="420624" cy="420624"/>
          </a:xfrm>
          <a:prstGeom prst="ellipse">
            <a:avLst/>
          </a:prstGeom>
          <a:solidFill>
            <a:srgbClr val="E04A63">
              <a:alpha val="14000"/>
            </a:srgbClr>
          </a:solidFill>
          <a:ln w="15875">
            <a:solidFill>
              <a:srgbClr val="E04A63"/>
            </a:solidFill>
            <a:prstDash val="solid"/>
          </a:ln>
        </p:spPr>
      </p:sp>
      <p:sp>
        <p:nvSpPr>
          <p:cNvPr id="14" name="Text 12"/>
          <p:cNvSpPr/>
          <p:nvPr/>
        </p:nvSpPr>
        <p:spPr>
          <a:xfrm>
            <a:off x="6425032" y="2231136"/>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2</a:t>
            </a:r>
            <a:endParaRPr lang="en-US" sz="1300" dirty="0"/>
          </a:p>
        </p:txBody>
      </p:sp>
      <p:sp>
        <p:nvSpPr>
          <p:cNvPr id="15" name="Text 13"/>
          <p:cNvSpPr/>
          <p:nvPr/>
        </p:nvSpPr>
        <p:spPr>
          <a:xfrm>
            <a:off x="6991960" y="2103120"/>
            <a:ext cx="4395064" cy="292608"/>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Deliver high-quality CPR</a:t>
            </a:r>
            <a:endParaRPr lang="en-US" sz="1400" dirty="0"/>
          </a:p>
        </p:txBody>
      </p:sp>
      <p:sp>
        <p:nvSpPr>
          <p:cNvPr id="16" name="Text 14"/>
          <p:cNvSpPr/>
          <p:nvPr/>
        </p:nvSpPr>
        <p:spPr>
          <a:xfrm>
            <a:off x="6991960" y="2395728"/>
            <a:ext cx="4395064" cy="512064"/>
          </a:xfrm>
          <a:prstGeom prst="rect">
            <a:avLst/>
          </a:prstGeom>
          <a:noFill/>
          <a:ln/>
        </p:spPr>
        <p:txBody>
          <a:bodyPr wrap="square" lIns="0" tIns="0" rIns="0" bIns="0" rtlCol="0" anchor="t"/>
          <a:lstStyle/>
          <a:p>
            <a:pPr indent="0" marL="0">
              <a:lnSpc>
                <a:spcPts val="1500"/>
              </a:lnSpc>
              <a:buNone/>
            </a:pPr>
            <a:r>
              <a:rPr lang="en-US" sz="1150" dirty="0">
                <a:solidFill>
                  <a:srgbClr val="7E9AAC"/>
                </a:solidFill>
                <a:latin typeface="Calibri" pitchFamily="34" charset="0"/>
                <a:ea typeface="Calibri" pitchFamily="34" charset="-122"/>
                <a:cs typeface="Calibri" pitchFamily="34" charset="-120"/>
              </a:rPr>
              <a:t>Correct rate, depth and recoil, minimal interruptions, timed compressor switches.</a:t>
            </a:r>
            <a:endParaRPr lang="en-US" sz="1150" dirty="0"/>
          </a:p>
        </p:txBody>
      </p:sp>
      <p:sp>
        <p:nvSpPr>
          <p:cNvPr id="17" name="Shape 15"/>
          <p:cNvSpPr/>
          <p:nvPr/>
        </p:nvSpPr>
        <p:spPr>
          <a:xfrm>
            <a:off x="566928" y="3200400"/>
            <a:ext cx="5437480" cy="1097280"/>
          </a:xfrm>
          <a:prstGeom prst="roundRect">
            <a:avLst>
              <a:gd name="adj" fmla="val 8333"/>
            </a:avLst>
          </a:prstGeom>
          <a:solidFill>
            <a:srgbClr val="12293E">
              <a:alpha val="74000"/>
            </a:srgbClr>
          </a:solidFill>
          <a:ln w="12700">
            <a:solidFill>
              <a:srgbClr val="1E4560"/>
            </a:solidFill>
            <a:prstDash val="solid"/>
          </a:ln>
        </p:spPr>
      </p:sp>
      <p:sp>
        <p:nvSpPr>
          <p:cNvPr id="18" name="Shape 16"/>
          <p:cNvSpPr/>
          <p:nvPr/>
        </p:nvSpPr>
        <p:spPr>
          <a:xfrm>
            <a:off x="804672" y="3511296"/>
            <a:ext cx="420624" cy="420624"/>
          </a:xfrm>
          <a:prstGeom prst="ellipse">
            <a:avLst/>
          </a:prstGeom>
          <a:solidFill>
            <a:srgbClr val="E04A63">
              <a:alpha val="14000"/>
            </a:srgbClr>
          </a:solidFill>
          <a:ln w="15875">
            <a:solidFill>
              <a:srgbClr val="E04A63"/>
            </a:solidFill>
            <a:prstDash val="solid"/>
          </a:ln>
        </p:spPr>
      </p:sp>
      <p:sp>
        <p:nvSpPr>
          <p:cNvPr id="19" name="Text 17"/>
          <p:cNvSpPr/>
          <p:nvPr/>
        </p:nvSpPr>
        <p:spPr>
          <a:xfrm>
            <a:off x="804672" y="3511296"/>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3</a:t>
            </a:r>
            <a:endParaRPr lang="en-US" sz="1300" dirty="0"/>
          </a:p>
        </p:txBody>
      </p:sp>
      <p:sp>
        <p:nvSpPr>
          <p:cNvPr id="20" name="Text 18"/>
          <p:cNvSpPr/>
          <p:nvPr/>
        </p:nvSpPr>
        <p:spPr>
          <a:xfrm>
            <a:off x="1371600" y="3383280"/>
            <a:ext cx="4395064" cy="292608"/>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Use the AED safely</a:t>
            </a:r>
            <a:endParaRPr lang="en-US" sz="1400" dirty="0"/>
          </a:p>
        </p:txBody>
      </p:sp>
      <p:sp>
        <p:nvSpPr>
          <p:cNvPr id="21" name="Text 19"/>
          <p:cNvSpPr/>
          <p:nvPr/>
        </p:nvSpPr>
        <p:spPr>
          <a:xfrm>
            <a:off x="1371600" y="3675888"/>
            <a:ext cx="4395064" cy="512064"/>
          </a:xfrm>
          <a:prstGeom prst="rect">
            <a:avLst/>
          </a:prstGeom>
          <a:noFill/>
          <a:ln/>
        </p:spPr>
        <p:txBody>
          <a:bodyPr wrap="square" lIns="0" tIns="0" rIns="0" bIns="0" rtlCol="0" anchor="t"/>
          <a:lstStyle/>
          <a:p>
            <a:pPr indent="0" marL="0">
              <a:lnSpc>
                <a:spcPts val="1500"/>
              </a:lnSpc>
              <a:buNone/>
            </a:pPr>
            <a:r>
              <a:rPr lang="en-US" sz="1150" dirty="0">
                <a:solidFill>
                  <a:srgbClr val="7E9AAC"/>
                </a:solidFill>
                <a:latin typeface="Calibri" pitchFamily="34" charset="0"/>
                <a:ea typeface="Calibri" pitchFamily="34" charset="-122"/>
                <a:cs typeface="Calibri" pitchFamily="34" charset="-120"/>
              </a:rPr>
              <a:t>Pad placement, rhythm analysis and safe shock delivery within three minutes of collapse.</a:t>
            </a:r>
            <a:endParaRPr lang="en-US" sz="1150" dirty="0"/>
          </a:p>
        </p:txBody>
      </p:sp>
      <p:sp>
        <p:nvSpPr>
          <p:cNvPr id="22" name="Shape 20"/>
          <p:cNvSpPr/>
          <p:nvPr/>
        </p:nvSpPr>
        <p:spPr>
          <a:xfrm>
            <a:off x="6187288" y="3200400"/>
            <a:ext cx="5437480" cy="1097280"/>
          </a:xfrm>
          <a:prstGeom prst="roundRect">
            <a:avLst>
              <a:gd name="adj" fmla="val 8333"/>
            </a:avLst>
          </a:prstGeom>
          <a:solidFill>
            <a:srgbClr val="12293E">
              <a:alpha val="74000"/>
            </a:srgbClr>
          </a:solidFill>
          <a:ln w="12700">
            <a:solidFill>
              <a:srgbClr val="1E4560"/>
            </a:solidFill>
            <a:prstDash val="solid"/>
          </a:ln>
        </p:spPr>
      </p:sp>
      <p:sp>
        <p:nvSpPr>
          <p:cNvPr id="23" name="Shape 21"/>
          <p:cNvSpPr/>
          <p:nvPr/>
        </p:nvSpPr>
        <p:spPr>
          <a:xfrm>
            <a:off x="6425032" y="3511296"/>
            <a:ext cx="420624" cy="420624"/>
          </a:xfrm>
          <a:prstGeom prst="ellipse">
            <a:avLst/>
          </a:prstGeom>
          <a:solidFill>
            <a:srgbClr val="E04A63">
              <a:alpha val="14000"/>
            </a:srgbClr>
          </a:solidFill>
          <a:ln w="15875">
            <a:solidFill>
              <a:srgbClr val="E04A63"/>
            </a:solidFill>
            <a:prstDash val="solid"/>
          </a:ln>
        </p:spPr>
      </p:sp>
      <p:sp>
        <p:nvSpPr>
          <p:cNvPr id="24" name="Text 22"/>
          <p:cNvSpPr/>
          <p:nvPr/>
        </p:nvSpPr>
        <p:spPr>
          <a:xfrm>
            <a:off x="6425032" y="3511296"/>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4</a:t>
            </a:r>
            <a:endParaRPr lang="en-US" sz="1300" dirty="0"/>
          </a:p>
        </p:txBody>
      </p:sp>
      <p:sp>
        <p:nvSpPr>
          <p:cNvPr id="25" name="Text 23"/>
          <p:cNvSpPr/>
          <p:nvPr/>
        </p:nvSpPr>
        <p:spPr>
          <a:xfrm>
            <a:off x="6991960" y="3383280"/>
            <a:ext cx="4395064" cy="292608"/>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Work as a code team</a:t>
            </a:r>
            <a:endParaRPr lang="en-US" sz="1400" dirty="0"/>
          </a:p>
        </p:txBody>
      </p:sp>
      <p:sp>
        <p:nvSpPr>
          <p:cNvPr id="26" name="Text 24"/>
          <p:cNvSpPr/>
          <p:nvPr/>
        </p:nvSpPr>
        <p:spPr>
          <a:xfrm>
            <a:off x="6991960" y="3675888"/>
            <a:ext cx="4395064" cy="512064"/>
          </a:xfrm>
          <a:prstGeom prst="rect">
            <a:avLst/>
          </a:prstGeom>
          <a:noFill/>
          <a:ln/>
        </p:spPr>
        <p:txBody>
          <a:bodyPr wrap="square" lIns="0" tIns="0" rIns="0" bIns="0" rtlCol="0" anchor="t"/>
          <a:lstStyle/>
          <a:p>
            <a:pPr indent="0" marL="0">
              <a:lnSpc>
                <a:spcPts val="1500"/>
              </a:lnSpc>
              <a:buNone/>
            </a:pPr>
            <a:r>
              <a:rPr lang="en-US" sz="1150" dirty="0">
                <a:solidFill>
                  <a:srgbClr val="7E9AAC"/>
                </a:solidFill>
                <a:latin typeface="Calibri" pitchFamily="34" charset="0"/>
                <a:ea typeface="Calibri" pitchFamily="34" charset="-122"/>
                <a:cs typeface="Calibri" pitchFamily="34" charset="-120"/>
              </a:rPr>
              <a:t>Know all six core roles — and take any one of them at a moment's notice.</a:t>
            </a:r>
            <a:endParaRPr lang="en-US" sz="1150" dirty="0"/>
          </a:p>
        </p:txBody>
      </p:sp>
      <p:sp>
        <p:nvSpPr>
          <p:cNvPr id="27" name="Shape 25"/>
          <p:cNvSpPr/>
          <p:nvPr/>
        </p:nvSpPr>
        <p:spPr>
          <a:xfrm>
            <a:off x="566928" y="4480560"/>
            <a:ext cx="5437480" cy="1097280"/>
          </a:xfrm>
          <a:prstGeom prst="roundRect">
            <a:avLst>
              <a:gd name="adj" fmla="val 8333"/>
            </a:avLst>
          </a:prstGeom>
          <a:solidFill>
            <a:srgbClr val="12293E">
              <a:alpha val="74000"/>
            </a:srgbClr>
          </a:solidFill>
          <a:ln w="12700">
            <a:solidFill>
              <a:srgbClr val="1E4560"/>
            </a:solidFill>
            <a:prstDash val="solid"/>
          </a:ln>
        </p:spPr>
      </p:sp>
      <p:sp>
        <p:nvSpPr>
          <p:cNvPr id="28" name="Shape 26"/>
          <p:cNvSpPr/>
          <p:nvPr/>
        </p:nvSpPr>
        <p:spPr>
          <a:xfrm>
            <a:off x="804672" y="4791456"/>
            <a:ext cx="420624" cy="420624"/>
          </a:xfrm>
          <a:prstGeom prst="ellipse">
            <a:avLst/>
          </a:prstGeom>
          <a:solidFill>
            <a:srgbClr val="E04A63">
              <a:alpha val="14000"/>
            </a:srgbClr>
          </a:solidFill>
          <a:ln w="15875">
            <a:solidFill>
              <a:srgbClr val="E04A63"/>
            </a:solidFill>
            <a:prstDash val="solid"/>
          </a:ln>
        </p:spPr>
      </p:sp>
      <p:sp>
        <p:nvSpPr>
          <p:cNvPr id="29" name="Text 27"/>
          <p:cNvSpPr/>
          <p:nvPr/>
        </p:nvSpPr>
        <p:spPr>
          <a:xfrm>
            <a:off x="804672" y="4791456"/>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5</a:t>
            </a:r>
            <a:endParaRPr lang="en-US" sz="1300" dirty="0"/>
          </a:p>
        </p:txBody>
      </p:sp>
      <p:sp>
        <p:nvSpPr>
          <p:cNvPr id="30" name="Text 28"/>
          <p:cNvSpPr/>
          <p:nvPr/>
        </p:nvSpPr>
        <p:spPr>
          <a:xfrm>
            <a:off x="1371600" y="4663440"/>
            <a:ext cx="4395064" cy="292608"/>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Communicate closed-loop</a:t>
            </a:r>
            <a:endParaRPr lang="en-US" sz="1400" dirty="0"/>
          </a:p>
        </p:txBody>
      </p:sp>
      <p:sp>
        <p:nvSpPr>
          <p:cNvPr id="31" name="Text 29"/>
          <p:cNvSpPr/>
          <p:nvPr/>
        </p:nvSpPr>
        <p:spPr>
          <a:xfrm>
            <a:off x="1371600" y="4956048"/>
            <a:ext cx="4395064" cy="512064"/>
          </a:xfrm>
          <a:prstGeom prst="rect">
            <a:avLst/>
          </a:prstGeom>
          <a:noFill/>
          <a:ln/>
        </p:spPr>
        <p:txBody>
          <a:bodyPr wrap="square" lIns="0" tIns="0" rIns="0" bIns="0" rtlCol="0" anchor="t"/>
          <a:lstStyle/>
          <a:p>
            <a:pPr indent="0" marL="0">
              <a:lnSpc>
                <a:spcPts val="1500"/>
              </a:lnSpc>
              <a:buNone/>
            </a:pPr>
            <a:r>
              <a:rPr lang="en-US" sz="1150" dirty="0">
                <a:solidFill>
                  <a:srgbClr val="7E9AAC"/>
                </a:solidFill>
                <a:latin typeface="Calibri" pitchFamily="34" charset="0"/>
                <a:ea typeface="Calibri" pitchFamily="34" charset="-122"/>
                <a:cs typeface="Calibri" pitchFamily="34" charset="-120"/>
              </a:rPr>
              <a:t>Directed order, check-back, confirmation. No order left hanging in the air.</a:t>
            </a:r>
            <a:endParaRPr lang="en-US" sz="1150" dirty="0"/>
          </a:p>
        </p:txBody>
      </p:sp>
      <p:sp>
        <p:nvSpPr>
          <p:cNvPr id="32" name="Shape 30"/>
          <p:cNvSpPr/>
          <p:nvPr/>
        </p:nvSpPr>
        <p:spPr>
          <a:xfrm>
            <a:off x="6187288" y="4480560"/>
            <a:ext cx="5437480" cy="1097280"/>
          </a:xfrm>
          <a:prstGeom prst="roundRect">
            <a:avLst>
              <a:gd name="adj" fmla="val 8333"/>
            </a:avLst>
          </a:prstGeom>
          <a:solidFill>
            <a:srgbClr val="12293E">
              <a:alpha val="74000"/>
            </a:srgbClr>
          </a:solidFill>
          <a:ln w="12700">
            <a:solidFill>
              <a:srgbClr val="1E4560"/>
            </a:solidFill>
            <a:prstDash val="solid"/>
          </a:ln>
        </p:spPr>
      </p:sp>
      <p:sp>
        <p:nvSpPr>
          <p:cNvPr id="33" name="Shape 31"/>
          <p:cNvSpPr/>
          <p:nvPr/>
        </p:nvSpPr>
        <p:spPr>
          <a:xfrm>
            <a:off x="6425032" y="4791456"/>
            <a:ext cx="420624" cy="420624"/>
          </a:xfrm>
          <a:prstGeom prst="ellipse">
            <a:avLst/>
          </a:prstGeom>
          <a:solidFill>
            <a:srgbClr val="E04A63">
              <a:alpha val="14000"/>
            </a:srgbClr>
          </a:solidFill>
          <a:ln w="15875">
            <a:solidFill>
              <a:srgbClr val="E04A63"/>
            </a:solidFill>
            <a:prstDash val="solid"/>
          </a:ln>
        </p:spPr>
      </p:sp>
      <p:sp>
        <p:nvSpPr>
          <p:cNvPr id="34" name="Text 32"/>
          <p:cNvSpPr/>
          <p:nvPr/>
        </p:nvSpPr>
        <p:spPr>
          <a:xfrm>
            <a:off x="6425032" y="4791456"/>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6</a:t>
            </a:r>
            <a:endParaRPr lang="en-US" sz="1300" dirty="0"/>
          </a:p>
        </p:txBody>
      </p:sp>
      <p:sp>
        <p:nvSpPr>
          <p:cNvPr id="35" name="Text 33"/>
          <p:cNvSpPr/>
          <p:nvPr/>
        </p:nvSpPr>
        <p:spPr>
          <a:xfrm>
            <a:off x="6991960" y="4663440"/>
            <a:ext cx="4395064" cy="292608"/>
          </a:xfrm>
          <a:prstGeom prst="rect">
            <a:avLst/>
          </a:prstGeom>
          <a:noFill/>
          <a:ln/>
        </p:spPr>
        <p:txBody>
          <a:bodyPr wrap="square" lIns="0" tIns="0" rIns="0" bIns="0" rtlCol="0" anchor="ctr"/>
          <a:lstStyle/>
          <a:p>
            <a:pPr indent="0" marL="0">
              <a:buNone/>
            </a:pPr>
            <a:r>
              <a:rPr lang="en-US" sz="1400" b="1" dirty="0">
                <a:solidFill>
                  <a:srgbClr val="FFFFFF"/>
                </a:solidFill>
                <a:latin typeface="Arial" pitchFamily="34" charset="0"/>
                <a:ea typeface="Arial" pitchFamily="34" charset="-122"/>
                <a:cs typeface="Arial" pitchFamily="34" charset="-120"/>
              </a:rPr>
              <a:t>Run and document a code</a:t>
            </a:r>
            <a:endParaRPr lang="en-US" sz="1400" dirty="0"/>
          </a:p>
        </p:txBody>
      </p:sp>
      <p:sp>
        <p:nvSpPr>
          <p:cNvPr id="36" name="Text 34"/>
          <p:cNvSpPr/>
          <p:nvPr/>
        </p:nvSpPr>
        <p:spPr>
          <a:xfrm>
            <a:off x="6991960" y="4956048"/>
            <a:ext cx="4395064" cy="512064"/>
          </a:xfrm>
          <a:prstGeom prst="rect">
            <a:avLst/>
          </a:prstGeom>
          <a:noFill/>
          <a:ln/>
        </p:spPr>
        <p:txBody>
          <a:bodyPr wrap="square" lIns="0" tIns="0" rIns="0" bIns="0" rtlCol="0" anchor="t"/>
          <a:lstStyle/>
          <a:p>
            <a:pPr indent="0" marL="0">
              <a:lnSpc>
                <a:spcPts val="1500"/>
              </a:lnSpc>
              <a:buNone/>
            </a:pPr>
            <a:r>
              <a:rPr lang="en-US" sz="1150" dirty="0">
                <a:solidFill>
                  <a:srgbClr val="7E9AAC"/>
                </a:solidFill>
                <a:latin typeface="Calibri" pitchFamily="34" charset="0"/>
                <a:ea typeface="Calibri" pitchFamily="34" charset="-122"/>
                <a:cs typeface="Calibri" pitchFamily="34" charset="-120"/>
              </a:rPr>
              <a:t>Use the crash cart, record interventions and times, hand over cleanly post-ROSC.</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1847088"/>
            <a:ext cx="2377440" cy="1371600"/>
          </a:xfrm>
          <a:prstGeom prst="rect">
            <a:avLst/>
          </a:prstGeom>
          <a:noFill/>
          <a:ln/>
        </p:spPr>
        <p:txBody>
          <a:bodyPr wrap="square" lIns="0" tIns="0" rIns="0" bIns="0" rtlCol="0" anchor="ctr"/>
          <a:lstStyle/>
          <a:p>
            <a:pPr indent="0" marL="0">
              <a:buNone/>
            </a:pPr>
            <a:r>
              <a:rPr lang="en-US" sz="9600" b="1" dirty="0">
                <a:solidFill>
                  <a:srgbClr val="C9334D"/>
                </a:solidFill>
                <a:latin typeface="Arial" pitchFamily="34" charset="0"/>
                <a:ea typeface="Arial" pitchFamily="34" charset="-122"/>
                <a:cs typeface="Arial" pitchFamily="34" charset="-120"/>
              </a:rPr>
              <a:t>01</a:t>
            </a:r>
            <a:endParaRPr lang="en-US" sz="9600" dirty="0"/>
          </a:p>
        </p:txBody>
      </p:sp>
      <p:sp>
        <p:nvSpPr>
          <p:cNvPr id="4" name="Text 2"/>
          <p:cNvSpPr/>
          <p:nvPr/>
        </p:nvSpPr>
        <p:spPr>
          <a:xfrm>
            <a:off x="566928" y="3127248"/>
            <a:ext cx="8595360" cy="786384"/>
          </a:xfrm>
          <a:prstGeom prst="rect">
            <a:avLst/>
          </a:prstGeom>
          <a:noFill/>
          <a:ln/>
        </p:spPr>
        <p:txBody>
          <a:bodyPr wrap="square" lIns="0" tIns="0" rIns="0" bIns="0" rtlCol="0" anchor="ctr"/>
          <a:lstStyle/>
          <a:p>
            <a:pPr indent="0" marL="0">
              <a:buNone/>
            </a:pPr>
            <a:r>
              <a:rPr lang="en-US" sz="4000" b="1" dirty="0">
                <a:solidFill>
                  <a:srgbClr val="FFFFFF"/>
                </a:solidFill>
                <a:latin typeface="Arial" pitchFamily="34" charset="0"/>
                <a:ea typeface="Arial" pitchFamily="34" charset="-122"/>
                <a:cs typeface="Arial" pitchFamily="34" charset="-120"/>
              </a:rPr>
              <a:t>Recognise &amp; Respond</a:t>
            </a:r>
            <a:endParaRPr lang="en-US" sz="4000" dirty="0"/>
          </a:p>
        </p:txBody>
      </p:sp>
      <p:sp>
        <p:nvSpPr>
          <p:cNvPr id="5" name="Text 3"/>
          <p:cNvSpPr/>
          <p:nvPr/>
        </p:nvSpPr>
        <p:spPr>
          <a:xfrm>
            <a:off x="566928" y="3968496"/>
            <a:ext cx="7589520" cy="914400"/>
          </a:xfrm>
          <a:prstGeom prst="rect">
            <a:avLst/>
          </a:prstGeom>
          <a:noFill/>
          <a:ln/>
        </p:spPr>
        <p:txBody>
          <a:bodyPr wrap="square" lIns="0" tIns="0" rIns="0" bIns="0" rtlCol="0" anchor="t"/>
          <a:lstStyle/>
          <a:p>
            <a:pPr indent="0" marL="0">
              <a:lnSpc>
                <a:spcPts val="2100"/>
              </a:lnSpc>
              <a:buNone/>
            </a:pPr>
            <a:r>
              <a:rPr lang="en-US" sz="1400" dirty="0">
                <a:solidFill>
                  <a:srgbClr val="AFC7D6"/>
                </a:solidFill>
                <a:latin typeface="Calibri" pitchFamily="34" charset="0"/>
                <a:ea typeface="Calibri" pitchFamily="34" charset="-122"/>
                <a:cs typeface="Calibri" pitchFamily="34" charset="-120"/>
              </a:rPr>
              <a:t>Every minute between collapse and defibrillation, with no CPR in progress, costs roughly 7–10% of the</a:t>
            </a:r>
            <a:endParaRPr lang="en-US" sz="1400" dirty="0"/>
          </a:p>
          <a:p>
            <a:pPr indent="0" marL="0">
              <a:lnSpc>
                <a:spcPts val="2100"/>
              </a:lnSpc>
              <a:buNone/>
            </a:pPr>
            <a:r>
              <a:rPr lang="en-US" sz="1400" dirty="0">
                <a:solidFill>
                  <a:srgbClr val="AFC7D6"/>
                </a:solidFill>
                <a:latin typeface="Calibri" pitchFamily="34" charset="0"/>
                <a:ea typeface="Calibri" pitchFamily="34" charset="-122"/>
                <a:cs typeface="Calibri" pitchFamily="34" charset="-120"/>
              </a:rPr>
              <a:t>chance of survival from a shockable arrest. Nothing else today matters if the first thirty seconds are lost.</a:t>
            </a:r>
            <a:endParaRPr lang="en-US" sz="1400" dirty="0"/>
          </a:p>
        </p:txBody>
      </p:sp>
      <p:sp>
        <p:nvSpPr>
          <p:cNvPr id="6" name="Text 4"/>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7" name="Text 5"/>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4</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AHA 2025</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One Chain of Survival</a:t>
            </a:r>
            <a:endParaRPr lang="en-US" sz="2900" dirty="0"/>
          </a:p>
        </p:txBody>
      </p:sp>
      <p:sp>
        <p:nvSpPr>
          <p:cNvPr id="5" name="Text 3"/>
          <p:cNvSpPr/>
          <p:nvPr/>
        </p:nvSpPr>
        <p:spPr>
          <a:xfrm>
            <a:off x="566928" y="1335024"/>
            <a:ext cx="9692640" cy="457200"/>
          </a:xfrm>
          <a:prstGeom prst="rect">
            <a:avLst/>
          </a:prstGeom>
          <a:noFill/>
          <a:ln/>
        </p:spPr>
        <p:txBody>
          <a:bodyPr wrap="square" lIns="0" tIns="0" rIns="0" bIns="0" rtlCol="0" anchor="t"/>
          <a:lstStyle/>
          <a:p>
            <a:pPr indent="0" marL="0">
              <a:lnSpc>
                <a:spcPts val="1900"/>
              </a:lnSpc>
              <a:buNone/>
            </a:pPr>
            <a:r>
              <a:rPr lang="en-US" sz="1350" dirty="0">
                <a:solidFill>
                  <a:srgbClr val="AFC7D6"/>
                </a:solidFill>
                <a:latin typeface="Calibri" pitchFamily="34" charset="0"/>
                <a:ea typeface="Calibri" pitchFamily="34" charset="-122"/>
                <a:cs typeface="Calibri" pitchFamily="34" charset="-120"/>
              </a:rPr>
              <a:t>Adult and paediatric, in- and out-of-hospital arrest are merged into a single chain — one shared mental model for every arrest, anywhere.</a:t>
            </a:r>
            <a:endParaRPr lang="en-US" sz="1350" dirty="0"/>
          </a:p>
        </p:txBody>
      </p:sp>
      <p:sp>
        <p:nvSpPr>
          <p:cNvPr id="6" name="Text 4"/>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7" name="Text 5"/>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5</a:t>
            </a:r>
            <a:endParaRPr lang="en-US" sz="950" dirty="0"/>
          </a:p>
        </p:txBody>
      </p:sp>
      <p:sp>
        <p:nvSpPr>
          <p:cNvPr id="8" name="Shape 6"/>
          <p:cNvSpPr/>
          <p:nvPr/>
        </p:nvSpPr>
        <p:spPr>
          <a:xfrm>
            <a:off x="566928" y="2084832"/>
            <a:ext cx="1732483" cy="2139696"/>
          </a:xfrm>
          <a:prstGeom prst="roundRect">
            <a:avLst>
              <a:gd name="adj" fmla="val 5278"/>
            </a:avLst>
          </a:prstGeom>
          <a:solidFill>
            <a:srgbClr val="C9334D">
              <a:alpha val="16000"/>
            </a:srgbClr>
          </a:solidFill>
          <a:ln w="12700">
            <a:solidFill>
              <a:srgbClr val="1E4560"/>
            </a:solidFill>
            <a:prstDash val="solid"/>
          </a:ln>
        </p:spPr>
      </p:sp>
      <p:sp>
        <p:nvSpPr>
          <p:cNvPr id="9" name="Shape 7"/>
          <p:cNvSpPr/>
          <p:nvPr/>
        </p:nvSpPr>
        <p:spPr>
          <a:xfrm>
            <a:off x="1213714" y="2322576"/>
            <a:ext cx="438912" cy="438912"/>
          </a:xfrm>
          <a:prstGeom prst="ellipse">
            <a:avLst/>
          </a:prstGeom>
          <a:solidFill>
            <a:srgbClr val="C9334D"/>
          </a:solidFill>
          <a:ln/>
        </p:spPr>
      </p:sp>
      <p:sp>
        <p:nvSpPr>
          <p:cNvPr id="10" name="Text 8"/>
          <p:cNvSpPr/>
          <p:nvPr/>
        </p:nvSpPr>
        <p:spPr>
          <a:xfrm>
            <a:off x="1213714" y="2322576"/>
            <a:ext cx="438912"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Arial" pitchFamily="34" charset="0"/>
                <a:ea typeface="Arial" pitchFamily="34" charset="-122"/>
                <a:cs typeface="Arial" pitchFamily="34" charset="-120"/>
              </a:rPr>
              <a:t>1</a:t>
            </a:r>
            <a:endParaRPr lang="en-US" sz="1500" dirty="0"/>
          </a:p>
        </p:txBody>
      </p:sp>
      <p:sp>
        <p:nvSpPr>
          <p:cNvPr id="11" name="Text 9"/>
          <p:cNvSpPr/>
          <p:nvPr/>
        </p:nvSpPr>
        <p:spPr>
          <a:xfrm>
            <a:off x="566928" y="2871216"/>
            <a:ext cx="1732483" cy="182880"/>
          </a:xfrm>
          <a:prstGeom prst="rect">
            <a:avLst/>
          </a:prstGeom>
          <a:noFill/>
          <a:ln/>
        </p:spPr>
        <p:txBody>
          <a:bodyPr wrap="square" lIns="0" tIns="0" rIns="0" bIns="0" rtlCol="0" anchor="ctr"/>
          <a:lstStyle/>
          <a:p>
            <a:pPr algn="ctr" indent="0" marL="0">
              <a:buNone/>
            </a:pPr>
            <a:r>
              <a:rPr lang="en-US" sz="750" b="1" spc="160" kern="0" dirty="0">
                <a:solidFill>
                  <a:srgbClr val="E04A63"/>
                </a:solidFill>
                <a:latin typeface="Arial" pitchFamily="34" charset="0"/>
                <a:ea typeface="Arial" pitchFamily="34" charset="-122"/>
                <a:cs typeface="Arial" pitchFamily="34" charset="-120"/>
              </a:rPr>
              <a:t>OURS</a:t>
            </a:r>
            <a:endParaRPr lang="en-US" sz="750" dirty="0"/>
          </a:p>
        </p:txBody>
      </p:sp>
      <p:sp>
        <p:nvSpPr>
          <p:cNvPr id="12" name="Text 10"/>
          <p:cNvSpPr/>
          <p:nvPr/>
        </p:nvSpPr>
        <p:spPr>
          <a:xfrm>
            <a:off x="658368" y="2980944"/>
            <a:ext cx="1549603" cy="402336"/>
          </a:xfrm>
          <a:prstGeom prst="rect">
            <a:avLst/>
          </a:prstGeom>
          <a:noFill/>
          <a:ln/>
        </p:spPr>
        <p:txBody>
          <a:bodyPr wrap="square" lIns="0" tIns="0" rIns="0" bIns="0" rtlCol="0" anchor="ctr"/>
          <a:lstStyle/>
          <a:p>
            <a:pPr algn="ctr" indent="0" marL="0">
              <a:lnSpc>
                <a:spcPts val="1350"/>
              </a:lnSpc>
              <a:buNone/>
            </a:pPr>
            <a:r>
              <a:rPr lang="en-US" sz="1100" b="1" dirty="0">
                <a:solidFill>
                  <a:srgbClr val="FFFFFF"/>
                </a:solidFill>
                <a:latin typeface="Arial" pitchFamily="34" charset="0"/>
                <a:ea typeface="Arial" pitchFamily="34" charset="-122"/>
                <a:cs typeface="Arial" pitchFamily="34" charset="-120"/>
              </a:rPr>
              <a:t>Recognition &amp; activation</a:t>
            </a:r>
            <a:endParaRPr lang="en-US" sz="1100" dirty="0"/>
          </a:p>
        </p:txBody>
      </p:sp>
      <p:sp>
        <p:nvSpPr>
          <p:cNvPr id="13" name="Text 11"/>
          <p:cNvSpPr/>
          <p:nvPr/>
        </p:nvSpPr>
        <p:spPr>
          <a:xfrm>
            <a:off x="694944" y="3419856"/>
            <a:ext cx="1476451" cy="713232"/>
          </a:xfrm>
          <a:prstGeom prst="rect">
            <a:avLst/>
          </a:prstGeom>
          <a:noFill/>
          <a:ln/>
        </p:spPr>
        <p:txBody>
          <a:bodyPr wrap="square" lIns="0" tIns="0" rIns="0" bIns="0" rtlCol="0" anchor="t"/>
          <a:lstStyle/>
          <a:p>
            <a:pPr algn="ctr" indent="0" marL="0">
              <a:lnSpc>
                <a:spcPts val="1250"/>
              </a:lnSpc>
              <a:buNone/>
            </a:pPr>
            <a:r>
              <a:rPr lang="en-US" sz="950" dirty="0">
                <a:solidFill>
                  <a:srgbClr val="7E9AAC"/>
                </a:solidFill>
                <a:latin typeface="Calibri" pitchFamily="34" charset="0"/>
                <a:ea typeface="Calibri" pitchFamily="34" charset="-122"/>
                <a:cs typeface="Calibri" pitchFamily="34" charset="-120"/>
              </a:rPr>
              <a:t>Spot it and call it — Code Blue announced, crash cart and AED on the way.</a:t>
            </a:r>
            <a:endParaRPr lang="en-US" sz="950" dirty="0"/>
          </a:p>
        </p:txBody>
      </p:sp>
      <p:sp>
        <p:nvSpPr>
          <p:cNvPr id="14" name="Shape 12"/>
          <p:cNvSpPr/>
          <p:nvPr/>
        </p:nvSpPr>
        <p:spPr>
          <a:xfrm>
            <a:off x="2431999" y="2084832"/>
            <a:ext cx="1732483" cy="2139696"/>
          </a:xfrm>
          <a:prstGeom prst="roundRect">
            <a:avLst>
              <a:gd name="adj" fmla="val 5278"/>
            </a:avLst>
          </a:prstGeom>
          <a:solidFill>
            <a:srgbClr val="C9334D">
              <a:alpha val="16000"/>
            </a:srgbClr>
          </a:solidFill>
          <a:ln w="12700">
            <a:solidFill>
              <a:srgbClr val="1E4560"/>
            </a:solidFill>
            <a:prstDash val="solid"/>
          </a:ln>
        </p:spPr>
      </p:sp>
      <p:sp>
        <p:nvSpPr>
          <p:cNvPr id="15" name="Shape 13"/>
          <p:cNvSpPr/>
          <p:nvPr/>
        </p:nvSpPr>
        <p:spPr>
          <a:xfrm>
            <a:off x="3078785" y="2322576"/>
            <a:ext cx="438912" cy="438912"/>
          </a:xfrm>
          <a:prstGeom prst="ellipse">
            <a:avLst/>
          </a:prstGeom>
          <a:solidFill>
            <a:srgbClr val="C9334D"/>
          </a:solidFill>
          <a:ln/>
        </p:spPr>
      </p:sp>
      <p:sp>
        <p:nvSpPr>
          <p:cNvPr id="16" name="Text 14"/>
          <p:cNvSpPr/>
          <p:nvPr/>
        </p:nvSpPr>
        <p:spPr>
          <a:xfrm>
            <a:off x="3078785" y="2322576"/>
            <a:ext cx="438912"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Arial" pitchFamily="34" charset="0"/>
                <a:ea typeface="Arial" pitchFamily="34" charset="-122"/>
                <a:cs typeface="Arial" pitchFamily="34" charset="-120"/>
              </a:rPr>
              <a:t>2</a:t>
            </a:r>
            <a:endParaRPr lang="en-US" sz="1500" dirty="0"/>
          </a:p>
        </p:txBody>
      </p:sp>
      <p:sp>
        <p:nvSpPr>
          <p:cNvPr id="17" name="Text 15"/>
          <p:cNvSpPr/>
          <p:nvPr/>
        </p:nvSpPr>
        <p:spPr>
          <a:xfrm>
            <a:off x="2431999" y="2871216"/>
            <a:ext cx="1732483" cy="182880"/>
          </a:xfrm>
          <a:prstGeom prst="rect">
            <a:avLst/>
          </a:prstGeom>
          <a:noFill/>
          <a:ln/>
        </p:spPr>
        <p:txBody>
          <a:bodyPr wrap="square" lIns="0" tIns="0" rIns="0" bIns="0" rtlCol="0" anchor="ctr"/>
          <a:lstStyle/>
          <a:p>
            <a:pPr algn="ctr" indent="0" marL="0">
              <a:buNone/>
            </a:pPr>
            <a:r>
              <a:rPr lang="en-US" sz="750" b="1" spc="160" kern="0" dirty="0">
                <a:solidFill>
                  <a:srgbClr val="E04A63"/>
                </a:solidFill>
                <a:latin typeface="Arial" pitchFamily="34" charset="0"/>
                <a:ea typeface="Arial" pitchFamily="34" charset="-122"/>
                <a:cs typeface="Arial" pitchFamily="34" charset="-120"/>
              </a:rPr>
              <a:t>OURS</a:t>
            </a:r>
            <a:endParaRPr lang="en-US" sz="750" dirty="0"/>
          </a:p>
        </p:txBody>
      </p:sp>
      <p:sp>
        <p:nvSpPr>
          <p:cNvPr id="18" name="Text 16"/>
          <p:cNvSpPr/>
          <p:nvPr/>
        </p:nvSpPr>
        <p:spPr>
          <a:xfrm>
            <a:off x="2523439" y="2980944"/>
            <a:ext cx="1549603" cy="402336"/>
          </a:xfrm>
          <a:prstGeom prst="rect">
            <a:avLst/>
          </a:prstGeom>
          <a:noFill/>
          <a:ln/>
        </p:spPr>
        <p:txBody>
          <a:bodyPr wrap="square" lIns="0" tIns="0" rIns="0" bIns="0" rtlCol="0" anchor="ctr"/>
          <a:lstStyle/>
          <a:p>
            <a:pPr algn="ctr" indent="0" marL="0">
              <a:lnSpc>
                <a:spcPts val="1350"/>
              </a:lnSpc>
              <a:buNone/>
            </a:pPr>
            <a:r>
              <a:rPr lang="en-US" sz="1100" b="1" dirty="0">
                <a:solidFill>
                  <a:srgbClr val="FFFFFF"/>
                </a:solidFill>
                <a:latin typeface="Arial" pitchFamily="34" charset="0"/>
                <a:ea typeface="Arial" pitchFamily="34" charset="-122"/>
                <a:cs typeface="Arial" pitchFamily="34" charset="-120"/>
              </a:rPr>
              <a:t>High-quality CPR</a:t>
            </a:r>
            <a:endParaRPr lang="en-US" sz="1100" dirty="0"/>
          </a:p>
        </p:txBody>
      </p:sp>
      <p:sp>
        <p:nvSpPr>
          <p:cNvPr id="19" name="Text 17"/>
          <p:cNvSpPr/>
          <p:nvPr/>
        </p:nvSpPr>
        <p:spPr>
          <a:xfrm>
            <a:off x="2560015" y="3419856"/>
            <a:ext cx="1476451" cy="713232"/>
          </a:xfrm>
          <a:prstGeom prst="rect">
            <a:avLst/>
          </a:prstGeom>
          <a:noFill/>
          <a:ln/>
        </p:spPr>
        <p:txBody>
          <a:bodyPr wrap="square" lIns="0" tIns="0" rIns="0" bIns="0" rtlCol="0" anchor="t"/>
          <a:lstStyle/>
          <a:p>
            <a:pPr algn="ctr" indent="0" marL="0">
              <a:lnSpc>
                <a:spcPts val="1250"/>
              </a:lnSpc>
              <a:buNone/>
            </a:pPr>
            <a:r>
              <a:rPr lang="en-US" sz="950" dirty="0">
                <a:solidFill>
                  <a:srgbClr val="7E9AAC"/>
                </a:solidFill>
                <a:latin typeface="Calibri" pitchFamily="34" charset="0"/>
                <a:ea typeface="Calibri" pitchFamily="34" charset="-122"/>
                <a:cs typeface="Calibri" pitchFamily="34" charset="-120"/>
              </a:rPr>
              <a:t>Immediate compressions at the right rate and depth. Nothing delays this.</a:t>
            </a:r>
            <a:endParaRPr lang="en-US" sz="950" dirty="0"/>
          </a:p>
        </p:txBody>
      </p:sp>
      <p:sp>
        <p:nvSpPr>
          <p:cNvPr id="20" name="Shape 18"/>
          <p:cNvSpPr/>
          <p:nvPr/>
        </p:nvSpPr>
        <p:spPr>
          <a:xfrm>
            <a:off x="4297070" y="2084832"/>
            <a:ext cx="1732483" cy="2139696"/>
          </a:xfrm>
          <a:prstGeom prst="roundRect">
            <a:avLst>
              <a:gd name="adj" fmla="val 5278"/>
            </a:avLst>
          </a:prstGeom>
          <a:solidFill>
            <a:srgbClr val="C9334D">
              <a:alpha val="16000"/>
            </a:srgbClr>
          </a:solidFill>
          <a:ln w="12700">
            <a:solidFill>
              <a:srgbClr val="1E4560"/>
            </a:solidFill>
            <a:prstDash val="solid"/>
          </a:ln>
        </p:spPr>
      </p:sp>
      <p:sp>
        <p:nvSpPr>
          <p:cNvPr id="21" name="Shape 19"/>
          <p:cNvSpPr/>
          <p:nvPr/>
        </p:nvSpPr>
        <p:spPr>
          <a:xfrm>
            <a:off x="4943856" y="2322576"/>
            <a:ext cx="438912" cy="438912"/>
          </a:xfrm>
          <a:prstGeom prst="ellipse">
            <a:avLst/>
          </a:prstGeom>
          <a:solidFill>
            <a:srgbClr val="C9334D"/>
          </a:solidFill>
          <a:ln/>
        </p:spPr>
      </p:sp>
      <p:sp>
        <p:nvSpPr>
          <p:cNvPr id="22" name="Text 20"/>
          <p:cNvSpPr/>
          <p:nvPr/>
        </p:nvSpPr>
        <p:spPr>
          <a:xfrm>
            <a:off x="4943856" y="2322576"/>
            <a:ext cx="438912"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Arial" pitchFamily="34" charset="0"/>
                <a:ea typeface="Arial" pitchFamily="34" charset="-122"/>
                <a:cs typeface="Arial" pitchFamily="34" charset="-120"/>
              </a:rPr>
              <a:t>3</a:t>
            </a:r>
            <a:endParaRPr lang="en-US" sz="1500" dirty="0"/>
          </a:p>
        </p:txBody>
      </p:sp>
      <p:sp>
        <p:nvSpPr>
          <p:cNvPr id="23" name="Text 21"/>
          <p:cNvSpPr/>
          <p:nvPr/>
        </p:nvSpPr>
        <p:spPr>
          <a:xfrm>
            <a:off x="4297070" y="2871216"/>
            <a:ext cx="1732483" cy="182880"/>
          </a:xfrm>
          <a:prstGeom prst="rect">
            <a:avLst/>
          </a:prstGeom>
          <a:noFill/>
          <a:ln/>
        </p:spPr>
        <p:txBody>
          <a:bodyPr wrap="square" lIns="0" tIns="0" rIns="0" bIns="0" rtlCol="0" anchor="ctr"/>
          <a:lstStyle/>
          <a:p>
            <a:pPr algn="ctr" indent="0" marL="0">
              <a:buNone/>
            </a:pPr>
            <a:r>
              <a:rPr lang="en-US" sz="750" b="1" spc="160" kern="0" dirty="0">
                <a:solidFill>
                  <a:srgbClr val="E04A63"/>
                </a:solidFill>
                <a:latin typeface="Arial" pitchFamily="34" charset="0"/>
                <a:ea typeface="Arial" pitchFamily="34" charset="-122"/>
                <a:cs typeface="Arial" pitchFamily="34" charset="-120"/>
              </a:rPr>
              <a:t>OURS</a:t>
            </a:r>
            <a:endParaRPr lang="en-US" sz="750" dirty="0"/>
          </a:p>
        </p:txBody>
      </p:sp>
      <p:sp>
        <p:nvSpPr>
          <p:cNvPr id="24" name="Text 22"/>
          <p:cNvSpPr/>
          <p:nvPr/>
        </p:nvSpPr>
        <p:spPr>
          <a:xfrm>
            <a:off x="4388510" y="2980944"/>
            <a:ext cx="1549603" cy="402336"/>
          </a:xfrm>
          <a:prstGeom prst="rect">
            <a:avLst/>
          </a:prstGeom>
          <a:noFill/>
          <a:ln/>
        </p:spPr>
        <p:txBody>
          <a:bodyPr wrap="square" lIns="0" tIns="0" rIns="0" bIns="0" rtlCol="0" anchor="ctr"/>
          <a:lstStyle/>
          <a:p>
            <a:pPr algn="ctr" indent="0" marL="0">
              <a:lnSpc>
                <a:spcPts val="1350"/>
              </a:lnSpc>
              <a:buNone/>
            </a:pPr>
            <a:r>
              <a:rPr lang="en-US" sz="1100" b="1" dirty="0">
                <a:solidFill>
                  <a:srgbClr val="FFFFFF"/>
                </a:solidFill>
                <a:latin typeface="Arial" pitchFamily="34" charset="0"/>
                <a:ea typeface="Arial" pitchFamily="34" charset="-122"/>
                <a:cs typeface="Arial" pitchFamily="34" charset="-120"/>
              </a:rPr>
              <a:t>Defibrillation</a:t>
            </a:r>
            <a:endParaRPr lang="en-US" sz="1100" dirty="0"/>
          </a:p>
        </p:txBody>
      </p:sp>
      <p:sp>
        <p:nvSpPr>
          <p:cNvPr id="25" name="Text 23"/>
          <p:cNvSpPr/>
          <p:nvPr/>
        </p:nvSpPr>
        <p:spPr>
          <a:xfrm>
            <a:off x="4425086" y="3419856"/>
            <a:ext cx="1476451" cy="713232"/>
          </a:xfrm>
          <a:prstGeom prst="rect">
            <a:avLst/>
          </a:prstGeom>
          <a:noFill/>
          <a:ln/>
        </p:spPr>
        <p:txBody>
          <a:bodyPr wrap="square" lIns="0" tIns="0" rIns="0" bIns="0" rtlCol="0" anchor="t"/>
          <a:lstStyle/>
          <a:p>
            <a:pPr algn="ctr" indent="0" marL="0">
              <a:lnSpc>
                <a:spcPts val="1250"/>
              </a:lnSpc>
              <a:buNone/>
            </a:pPr>
            <a:r>
              <a:rPr lang="en-US" sz="950" dirty="0">
                <a:solidFill>
                  <a:srgbClr val="7E9AAC"/>
                </a:solidFill>
                <a:latin typeface="Calibri" pitchFamily="34" charset="0"/>
                <a:ea typeface="Calibri" pitchFamily="34" charset="-122"/>
                <a:cs typeface="Calibri" pitchFamily="34" charset="-120"/>
              </a:rPr>
              <a:t>Pads on the moment the AED arrives; shock if advised.</a:t>
            </a:r>
            <a:endParaRPr lang="en-US" sz="950" dirty="0"/>
          </a:p>
        </p:txBody>
      </p:sp>
      <p:sp>
        <p:nvSpPr>
          <p:cNvPr id="26" name="Shape 24"/>
          <p:cNvSpPr/>
          <p:nvPr/>
        </p:nvSpPr>
        <p:spPr>
          <a:xfrm>
            <a:off x="6162142" y="2084832"/>
            <a:ext cx="1732483" cy="2139696"/>
          </a:xfrm>
          <a:prstGeom prst="roundRect">
            <a:avLst>
              <a:gd name="adj" fmla="val 5278"/>
            </a:avLst>
          </a:prstGeom>
          <a:solidFill>
            <a:srgbClr val="12293E">
              <a:alpha val="74000"/>
            </a:srgbClr>
          </a:solidFill>
          <a:ln w="12700">
            <a:solidFill>
              <a:srgbClr val="1E4560"/>
            </a:solidFill>
            <a:prstDash val="solid"/>
          </a:ln>
        </p:spPr>
      </p:sp>
      <p:sp>
        <p:nvSpPr>
          <p:cNvPr id="27" name="Shape 25"/>
          <p:cNvSpPr/>
          <p:nvPr/>
        </p:nvSpPr>
        <p:spPr>
          <a:xfrm>
            <a:off x="6808927" y="2322576"/>
            <a:ext cx="438912" cy="438912"/>
          </a:xfrm>
          <a:prstGeom prst="ellipse">
            <a:avLst/>
          </a:prstGeom>
          <a:solidFill>
            <a:srgbClr val="6FD3E8">
              <a:alpha val="14000"/>
            </a:srgbClr>
          </a:solidFill>
          <a:ln w="15875">
            <a:solidFill>
              <a:srgbClr val="6FD3E8"/>
            </a:solidFill>
            <a:prstDash val="solid"/>
          </a:ln>
        </p:spPr>
      </p:sp>
      <p:sp>
        <p:nvSpPr>
          <p:cNvPr id="28" name="Text 26"/>
          <p:cNvSpPr/>
          <p:nvPr/>
        </p:nvSpPr>
        <p:spPr>
          <a:xfrm>
            <a:off x="6808927" y="2322576"/>
            <a:ext cx="438912" cy="438912"/>
          </a:xfrm>
          <a:prstGeom prst="rect">
            <a:avLst/>
          </a:prstGeom>
          <a:noFill/>
          <a:ln/>
        </p:spPr>
        <p:txBody>
          <a:bodyPr wrap="square" lIns="0" tIns="0" rIns="0" bIns="0" rtlCol="0" anchor="ctr"/>
          <a:lstStyle/>
          <a:p>
            <a:pPr algn="ctr" indent="0" marL="0">
              <a:buNone/>
            </a:pPr>
            <a:r>
              <a:rPr lang="en-US" sz="1500" b="1" dirty="0">
                <a:solidFill>
                  <a:srgbClr val="6FD3E8"/>
                </a:solidFill>
                <a:latin typeface="Arial" pitchFamily="34" charset="0"/>
                <a:ea typeface="Arial" pitchFamily="34" charset="-122"/>
                <a:cs typeface="Arial" pitchFamily="34" charset="-120"/>
              </a:rPr>
              <a:t>4</a:t>
            </a:r>
            <a:endParaRPr lang="en-US" sz="1500" dirty="0"/>
          </a:p>
        </p:txBody>
      </p:sp>
      <p:sp>
        <p:nvSpPr>
          <p:cNvPr id="29" name="Text 27"/>
          <p:cNvSpPr/>
          <p:nvPr/>
        </p:nvSpPr>
        <p:spPr>
          <a:xfrm>
            <a:off x="6253582" y="2980944"/>
            <a:ext cx="1549603" cy="402336"/>
          </a:xfrm>
          <a:prstGeom prst="rect">
            <a:avLst/>
          </a:prstGeom>
          <a:noFill/>
          <a:ln/>
        </p:spPr>
        <p:txBody>
          <a:bodyPr wrap="square" lIns="0" tIns="0" rIns="0" bIns="0" rtlCol="0" anchor="ctr"/>
          <a:lstStyle/>
          <a:p>
            <a:pPr algn="ctr" indent="0" marL="0">
              <a:lnSpc>
                <a:spcPts val="1350"/>
              </a:lnSpc>
              <a:buNone/>
            </a:pPr>
            <a:r>
              <a:rPr lang="en-US" sz="1100" b="1" dirty="0">
                <a:solidFill>
                  <a:srgbClr val="FFFFFF"/>
                </a:solidFill>
                <a:latin typeface="Arial" pitchFamily="34" charset="0"/>
                <a:ea typeface="Arial" pitchFamily="34" charset="-122"/>
                <a:cs typeface="Arial" pitchFamily="34" charset="-120"/>
              </a:rPr>
              <a:t>Advanced resuscitation</a:t>
            </a:r>
            <a:endParaRPr lang="en-US" sz="1100" dirty="0"/>
          </a:p>
        </p:txBody>
      </p:sp>
      <p:sp>
        <p:nvSpPr>
          <p:cNvPr id="30" name="Text 28"/>
          <p:cNvSpPr/>
          <p:nvPr/>
        </p:nvSpPr>
        <p:spPr>
          <a:xfrm>
            <a:off x="6290158" y="3419856"/>
            <a:ext cx="1476451" cy="713232"/>
          </a:xfrm>
          <a:prstGeom prst="rect">
            <a:avLst/>
          </a:prstGeom>
          <a:noFill/>
          <a:ln/>
        </p:spPr>
        <p:txBody>
          <a:bodyPr wrap="square" lIns="0" tIns="0" rIns="0" bIns="0" rtlCol="0" anchor="t"/>
          <a:lstStyle/>
          <a:p>
            <a:pPr algn="ctr" indent="0" marL="0">
              <a:lnSpc>
                <a:spcPts val="1250"/>
              </a:lnSpc>
              <a:buNone/>
            </a:pPr>
            <a:r>
              <a:rPr lang="en-US" sz="950" dirty="0">
                <a:solidFill>
                  <a:srgbClr val="7E9AAC"/>
                </a:solidFill>
                <a:latin typeface="Calibri" pitchFamily="34" charset="0"/>
                <a:ea typeface="Calibri" pitchFamily="34" charset="-122"/>
                <a:cs typeface="Calibri" pitchFamily="34" charset="-120"/>
              </a:rPr>
              <a:t>Airway, drugs, reversible causes, onward transfer.</a:t>
            </a:r>
            <a:endParaRPr lang="en-US" sz="950" dirty="0"/>
          </a:p>
        </p:txBody>
      </p:sp>
      <p:sp>
        <p:nvSpPr>
          <p:cNvPr id="31" name="Shape 29"/>
          <p:cNvSpPr/>
          <p:nvPr/>
        </p:nvSpPr>
        <p:spPr>
          <a:xfrm>
            <a:off x="8027213" y="2084832"/>
            <a:ext cx="1732483" cy="2139696"/>
          </a:xfrm>
          <a:prstGeom prst="roundRect">
            <a:avLst>
              <a:gd name="adj" fmla="val 5278"/>
            </a:avLst>
          </a:prstGeom>
          <a:solidFill>
            <a:srgbClr val="12293E">
              <a:alpha val="74000"/>
            </a:srgbClr>
          </a:solidFill>
          <a:ln w="12700">
            <a:solidFill>
              <a:srgbClr val="1E4560"/>
            </a:solidFill>
            <a:prstDash val="solid"/>
          </a:ln>
        </p:spPr>
      </p:sp>
      <p:sp>
        <p:nvSpPr>
          <p:cNvPr id="32" name="Shape 30"/>
          <p:cNvSpPr/>
          <p:nvPr/>
        </p:nvSpPr>
        <p:spPr>
          <a:xfrm>
            <a:off x="8673998" y="2322576"/>
            <a:ext cx="438912" cy="438912"/>
          </a:xfrm>
          <a:prstGeom prst="ellipse">
            <a:avLst/>
          </a:prstGeom>
          <a:solidFill>
            <a:srgbClr val="6FD3E8">
              <a:alpha val="14000"/>
            </a:srgbClr>
          </a:solidFill>
          <a:ln w="15875">
            <a:solidFill>
              <a:srgbClr val="6FD3E8"/>
            </a:solidFill>
            <a:prstDash val="solid"/>
          </a:ln>
        </p:spPr>
      </p:sp>
      <p:sp>
        <p:nvSpPr>
          <p:cNvPr id="33" name="Text 31"/>
          <p:cNvSpPr/>
          <p:nvPr/>
        </p:nvSpPr>
        <p:spPr>
          <a:xfrm>
            <a:off x="8673998" y="2322576"/>
            <a:ext cx="438912" cy="438912"/>
          </a:xfrm>
          <a:prstGeom prst="rect">
            <a:avLst/>
          </a:prstGeom>
          <a:noFill/>
          <a:ln/>
        </p:spPr>
        <p:txBody>
          <a:bodyPr wrap="square" lIns="0" tIns="0" rIns="0" bIns="0" rtlCol="0" anchor="ctr"/>
          <a:lstStyle/>
          <a:p>
            <a:pPr algn="ctr" indent="0" marL="0">
              <a:buNone/>
            </a:pPr>
            <a:r>
              <a:rPr lang="en-US" sz="1500" b="1" dirty="0">
                <a:solidFill>
                  <a:srgbClr val="6FD3E8"/>
                </a:solidFill>
                <a:latin typeface="Arial" pitchFamily="34" charset="0"/>
                <a:ea typeface="Arial" pitchFamily="34" charset="-122"/>
                <a:cs typeface="Arial" pitchFamily="34" charset="-120"/>
              </a:rPr>
              <a:t>5</a:t>
            </a:r>
            <a:endParaRPr lang="en-US" sz="1500" dirty="0"/>
          </a:p>
        </p:txBody>
      </p:sp>
      <p:sp>
        <p:nvSpPr>
          <p:cNvPr id="34" name="Text 32"/>
          <p:cNvSpPr/>
          <p:nvPr/>
        </p:nvSpPr>
        <p:spPr>
          <a:xfrm>
            <a:off x="8118653" y="2980944"/>
            <a:ext cx="1549603" cy="402336"/>
          </a:xfrm>
          <a:prstGeom prst="rect">
            <a:avLst/>
          </a:prstGeom>
          <a:noFill/>
          <a:ln/>
        </p:spPr>
        <p:txBody>
          <a:bodyPr wrap="square" lIns="0" tIns="0" rIns="0" bIns="0" rtlCol="0" anchor="ctr"/>
          <a:lstStyle/>
          <a:p>
            <a:pPr algn="ctr" indent="0" marL="0">
              <a:lnSpc>
                <a:spcPts val="1350"/>
              </a:lnSpc>
              <a:buNone/>
            </a:pPr>
            <a:r>
              <a:rPr lang="en-US" sz="1100" b="1" dirty="0">
                <a:solidFill>
                  <a:srgbClr val="FFFFFF"/>
                </a:solidFill>
                <a:latin typeface="Arial" pitchFamily="34" charset="0"/>
                <a:ea typeface="Arial" pitchFamily="34" charset="-122"/>
                <a:cs typeface="Arial" pitchFamily="34" charset="-120"/>
              </a:rPr>
              <a:t>Post-arrest care</a:t>
            </a:r>
            <a:endParaRPr lang="en-US" sz="1100" dirty="0"/>
          </a:p>
        </p:txBody>
      </p:sp>
      <p:sp>
        <p:nvSpPr>
          <p:cNvPr id="35" name="Text 33"/>
          <p:cNvSpPr/>
          <p:nvPr/>
        </p:nvSpPr>
        <p:spPr>
          <a:xfrm>
            <a:off x="8155229" y="3419856"/>
            <a:ext cx="1476451" cy="713232"/>
          </a:xfrm>
          <a:prstGeom prst="rect">
            <a:avLst/>
          </a:prstGeom>
          <a:noFill/>
          <a:ln/>
        </p:spPr>
        <p:txBody>
          <a:bodyPr wrap="square" lIns="0" tIns="0" rIns="0" bIns="0" rtlCol="0" anchor="t"/>
          <a:lstStyle/>
          <a:p>
            <a:pPr algn="ctr" indent="0" marL="0">
              <a:lnSpc>
                <a:spcPts val="1250"/>
              </a:lnSpc>
              <a:buNone/>
            </a:pPr>
            <a:r>
              <a:rPr lang="en-US" sz="950" dirty="0">
                <a:solidFill>
                  <a:srgbClr val="7E9AAC"/>
                </a:solidFill>
                <a:latin typeface="Calibri" pitchFamily="34" charset="0"/>
                <a:ea typeface="Calibri" pitchFamily="34" charset="-122"/>
                <a:cs typeface="Calibri" pitchFamily="34" charset="-120"/>
              </a:rPr>
              <a:t>Oxygenation, blood pressure, 12-lead ECG, temperature — then move.</a:t>
            </a:r>
            <a:endParaRPr lang="en-US" sz="950" dirty="0"/>
          </a:p>
        </p:txBody>
      </p:sp>
      <p:sp>
        <p:nvSpPr>
          <p:cNvPr id="36" name="Shape 34"/>
          <p:cNvSpPr/>
          <p:nvPr/>
        </p:nvSpPr>
        <p:spPr>
          <a:xfrm>
            <a:off x="9892284" y="2084832"/>
            <a:ext cx="1732483" cy="2139696"/>
          </a:xfrm>
          <a:prstGeom prst="roundRect">
            <a:avLst>
              <a:gd name="adj" fmla="val 5278"/>
            </a:avLst>
          </a:prstGeom>
          <a:solidFill>
            <a:srgbClr val="12293E">
              <a:alpha val="74000"/>
            </a:srgbClr>
          </a:solidFill>
          <a:ln w="12700">
            <a:solidFill>
              <a:srgbClr val="1E4560"/>
            </a:solidFill>
            <a:prstDash val="solid"/>
          </a:ln>
        </p:spPr>
      </p:sp>
      <p:sp>
        <p:nvSpPr>
          <p:cNvPr id="37" name="Shape 35"/>
          <p:cNvSpPr/>
          <p:nvPr/>
        </p:nvSpPr>
        <p:spPr>
          <a:xfrm>
            <a:off x="10539070" y="2322576"/>
            <a:ext cx="438912" cy="438912"/>
          </a:xfrm>
          <a:prstGeom prst="ellipse">
            <a:avLst/>
          </a:prstGeom>
          <a:solidFill>
            <a:srgbClr val="6FD3E8">
              <a:alpha val="14000"/>
            </a:srgbClr>
          </a:solidFill>
          <a:ln w="15875">
            <a:solidFill>
              <a:srgbClr val="6FD3E8"/>
            </a:solidFill>
            <a:prstDash val="solid"/>
          </a:ln>
        </p:spPr>
      </p:sp>
      <p:sp>
        <p:nvSpPr>
          <p:cNvPr id="38" name="Text 36"/>
          <p:cNvSpPr/>
          <p:nvPr/>
        </p:nvSpPr>
        <p:spPr>
          <a:xfrm>
            <a:off x="10539070" y="2322576"/>
            <a:ext cx="438912" cy="438912"/>
          </a:xfrm>
          <a:prstGeom prst="rect">
            <a:avLst/>
          </a:prstGeom>
          <a:noFill/>
          <a:ln/>
        </p:spPr>
        <p:txBody>
          <a:bodyPr wrap="square" lIns="0" tIns="0" rIns="0" bIns="0" rtlCol="0" anchor="ctr"/>
          <a:lstStyle/>
          <a:p>
            <a:pPr algn="ctr" indent="0" marL="0">
              <a:buNone/>
            </a:pPr>
            <a:r>
              <a:rPr lang="en-US" sz="1500" b="1" dirty="0">
                <a:solidFill>
                  <a:srgbClr val="6FD3E8"/>
                </a:solidFill>
                <a:latin typeface="Arial" pitchFamily="34" charset="0"/>
                <a:ea typeface="Arial" pitchFamily="34" charset="-122"/>
                <a:cs typeface="Arial" pitchFamily="34" charset="-120"/>
              </a:rPr>
              <a:t>6</a:t>
            </a:r>
            <a:endParaRPr lang="en-US" sz="1500" dirty="0"/>
          </a:p>
        </p:txBody>
      </p:sp>
      <p:sp>
        <p:nvSpPr>
          <p:cNvPr id="39" name="Text 37"/>
          <p:cNvSpPr/>
          <p:nvPr/>
        </p:nvSpPr>
        <p:spPr>
          <a:xfrm>
            <a:off x="9983724" y="2980944"/>
            <a:ext cx="1549603" cy="402336"/>
          </a:xfrm>
          <a:prstGeom prst="rect">
            <a:avLst/>
          </a:prstGeom>
          <a:noFill/>
          <a:ln/>
        </p:spPr>
        <p:txBody>
          <a:bodyPr wrap="square" lIns="0" tIns="0" rIns="0" bIns="0" rtlCol="0" anchor="ctr"/>
          <a:lstStyle/>
          <a:p>
            <a:pPr algn="ctr" indent="0" marL="0">
              <a:lnSpc>
                <a:spcPts val="1350"/>
              </a:lnSpc>
              <a:buNone/>
            </a:pPr>
            <a:r>
              <a:rPr lang="en-US" sz="1100" b="1" dirty="0">
                <a:solidFill>
                  <a:srgbClr val="FFFFFF"/>
                </a:solidFill>
                <a:latin typeface="Arial" pitchFamily="34" charset="0"/>
                <a:ea typeface="Arial" pitchFamily="34" charset="-122"/>
                <a:cs typeface="Arial" pitchFamily="34" charset="-120"/>
              </a:rPr>
              <a:t>Recovery</a:t>
            </a:r>
            <a:endParaRPr lang="en-US" sz="1100" dirty="0"/>
          </a:p>
        </p:txBody>
      </p:sp>
      <p:sp>
        <p:nvSpPr>
          <p:cNvPr id="40" name="Text 38"/>
          <p:cNvSpPr/>
          <p:nvPr/>
        </p:nvSpPr>
        <p:spPr>
          <a:xfrm>
            <a:off x="10020300" y="3419856"/>
            <a:ext cx="1476451" cy="713232"/>
          </a:xfrm>
          <a:prstGeom prst="rect">
            <a:avLst/>
          </a:prstGeom>
          <a:noFill/>
          <a:ln/>
        </p:spPr>
        <p:txBody>
          <a:bodyPr wrap="square" lIns="0" tIns="0" rIns="0" bIns="0" rtlCol="0" anchor="t"/>
          <a:lstStyle/>
          <a:p>
            <a:pPr algn="ctr" indent="0" marL="0">
              <a:lnSpc>
                <a:spcPts val="1250"/>
              </a:lnSpc>
              <a:buNone/>
            </a:pPr>
            <a:r>
              <a:rPr lang="en-US" sz="950" dirty="0">
                <a:solidFill>
                  <a:srgbClr val="7E9AAC"/>
                </a:solidFill>
                <a:latin typeface="Calibri" pitchFamily="34" charset="0"/>
                <a:ea typeface="Calibri" pitchFamily="34" charset="-122"/>
                <a:cs typeface="Calibri" pitchFamily="34" charset="-120"/>
              </a:rPr>
              <a:t>Rehabilitation, follow-up, support for survivor and family.</a:t>
            </a:r>
            <a:endParaRPr lang="en-US" sz="950" dirty="0"/>
          </a:p>
        </p:txBody>
      </p:sp>
      <p:sp>
        <p:nvSpPr>
          <p:cNvPr id="41" name="Shape 39"/>
          <p:cNvSpPr/>
          <p:nvPr/>
        </p:nvSpPr>
        <p:spPr>
          <a:xfrm>
            <a:off x="566928" y="4462272"/>
            <a:ext cx="11057839" cy="1133856"/>
          </a:xfrm>
          <a:prstGeom prst="roundRect">
            <a:avLst>
              <a:gd name="adj" fmla="val 6452"/>
            </a:avLst>
          </a:prstGeom>
          <a:solidFill>
            <a:srgbClr val="E04A63">
              <a:alpha val="12000"/>
            </a:srgbClr>
          </a:solidFill>
          <a:ln w="12700">
            <a:solidFill>
              <a:srgbClr val="E04A63"/>
            </a:solidFill>
            <a:prstDash val="solid"/>
          </a:ln>
        </p:spPr>
      </p:sp>
      <p:sp>
        <p:nvSpPr>
          <p:cNvPr id="42" name="Text 40"/>
          <p:cNvSpPr/>
          <p:nvPr/>
        </p:nvSpPr>
        <p:spPr>
          <a:xfrm>
            <a:off x="822960" y="4590288"/>
            <a:ext cx="10545775" cy="219456"/>
          </a:xfrm>
          <a:prstGeom prst="rect">
            <a:avLst/>
          </a:prstGeom>
          <a:noFill/>
          <a:ln/>
        </p:spPr>
        <p:txBody>
          <a:bodyPr wrap="square" lIns="0" tIns="0" rIns="0" bIns="0" rtlCol="0" anchor="ctr"/>
          <a:lstStyle/>
          <a:p>
            <a:pPr indent="0" marL="0">
              <a:buNone/>
            </a:pPr>
            <a:r>
              <a:rPr lang="en-US" sz="900" b="1" spc="200" kern="0" dirty="0">
                <a:solidFill>
                  <a:srgbClr val="E04A63"/>
                </a:solidFill>
                <a:latin typeface="Arial" pitchFamily="34" charset="0"/>
                <a:ea typeface="Arial" pitchFamily="34" charset="-122"/>
                <a:cs typeface="Arial" pitchFamily="34" charset="-120"/>
              </a:rPr>
              <a:t>WHERE WE LIVE</a:t>
            </a:r>
            <a:endParaRPr lang="en-US" sz="900" dirty="0"/>
          </a:p>
        </p:txBody>
      </p:sp>
      <p:sp>
        <p:nvSpPr>
          <p:cNvPr id="43" name="Text 41"/>
          <p:cNvSpPr/>
          <p:nvPr/>
        </p:nvSpPr>
        <p:spPr>
          <a:xfrm>
            <a:off x="822960" y="4828032"/>
            <a:ext cx="10545775" cy="640080"/>
          </a:xfrm>
          <a:prstGeom prst="rect">
            <a:avLst/>
          </a:prstGeom>
          <a:noFill/>
          <a:ln/>
        </p:spPr>
        <p:txBody>
          <a:bodyPr wrap="square" lIns="0" tIns="0" rIns="0" bIns="0" rtlCol="0" anchor="t"/>
          <a:lstStyle/>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Our centre owns the first three links. In a primary health centre survival is decided in the first four to five minutes — before any ambulance arrives at the door. There is no cavalry coming: everyone in this room IS the resuscitation team.</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TEN SECONDS, NOT ELEVEN</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Recognising cardiac arrest</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6</a:t>
            </a:r>
            <a:endParaRPr lang="en-US" sz="950" dirty="0"/>
          </a:p>
        </p:txBody>
      </p:sp>
      <p:sp>
        <p:nvSpPr>
          <p:cNvPr id="7" name="Shape 5"/>
          <p:cNvSpPr/>
          <p:nvPr/>
        </p:nvSpPr>
        <p:spPr>
          <a:xfrm>
            <a:off x="566928" y="1810512"/>
            <a:ext cx="5437480" cy="2615184"/>
          </a:xfrm>
          <a:prstGeom prst="roundRect">
            <a:avLst>
              <a:gd name="adj" fmla="val 3497"/>
            </a:avLst>
          </a:prstGeom>
          <a:solidFill>
            <a:srgbClr val="12293E">
              <a:alpha val="74000"/>
            </a:srgbClr>
          </a:solidFill>
          <a:ln w="12700">
            <a:solidFill>
              <a:srgbClr val="1E4560"/>
            </a:solidFill>
            <a:prstDash val="solid"/>
          </a:ln>
        </p:spPr>
      </p:sp>
      <p:sp>
        <p:nvSpPr>
          <p:cNvPr id="8" name="Text 6"/>
          <p:cNvSpPr/>
          <p:nvPr/>
        </p:nvSpPr>
        <p:spPr>
          <a:xfrm>
            <a:off x="859536" y="1993392"/>
            <a:ext cx="4852264" cy="237744"/>
          </a:xfrm>
          <a:prstGeom prst="rect">
            <a:avLst/>
          </a:prstGeom>
          <a:noFill/>
          <a:ln/>
        </p:spPr>
        <p:txBody>
          <a:bodyPr wrap="square" lIns="0" tIns="0" rIns="0" bIns="0" rtlCol="0" anchor="ctr"/>
          <a:lstStyle/>
          <a:p>
            <a:pPr indent="0" marL="0">
              <a:buNone/>
            </a:pPr>
            <a:r>
              <a:rPr lang="en-US" sz="1000" b="1" spc="200" kern="0" dirty="0">
                <a:solidFill>
                  <a:srgbClr val="6FD3E8"/>
                </a:solidFill>
                <a:latin typeface="Arial" pitchFamily="34" charset="0"/>
                <a:ea typeface="Arial" pitchFamily="34" charset="-122"/>
                <a:cs typeface="Arial" pitchFamily="34" charset="-120"/>
              </a:rPr>
              <a:t>CHECK  —  MAXIMUM 10 SECONDS</a:t>
            </a:r>
            <a:endParaRPr lang="en-US" sz="1000" dirty="0"/>
          </a:p>
        </p:txBody>
      </p:sp>
      <p:sp>
        <p:nvSpPr>
          <p:cNvPr id="9" name="Text 7"/>
          <p:cNvSpPr/>
          <p:nvPr/>
        </p:nvSpPr>
        <p:spPr>
          <a:xfrm>
            <a:off x="859536" y="2340864"/>
            <a:ext cx="4852264" cy="237744"/>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Unresponsive?</a:t>
            </a:r>
            <a:endParaRPr lang="en-US" sz="1250" dirty="0"/>
          </a:p>
        </p:txBody>
      </p:sp>
      <p:sp>
        <p:nvSpPr>
          <p:cNvPr id="10" name="Text 8"/>
          <p:cNvSpPr/>
          <p:nvPr/>
        </p:nvSpPr>
        <p:spPr>
          <a:xfrm>
            <a:off x="859536" y="2578608"/>
            <a:ext cx="4852264" cy="402336"/>
          </a:xfrm>
          <a:prstGeom prst="rect">
            <a:avLst/>
          </a:prstGeom>
          <a:noFill/>
          <a:ln/>
        </p:spPr>
        <p:txBody>
          <a:bodyPr wrap="square" lIns="0" tIns="0" rIns="0" bIns="0" rtlCol="0" anchor="t"/>
          <a:lstStyle/>
          <a:p>
            <a:pPr indent="0" marL="0">
              <a:lnSpc>
                <a:spcPts val="1450"/>
              </a:lnSpc>
              <a:buNone/>
            </a:pPr>
            <a:r>
              <a:rPr lang="en-US" sz="1100" dirty="0">
                <a:solidFill>
                  <a:srgbClr val="7E9AAC"/>
                </a:solidFill>
                <a:latin typeface="Calibri" pitchFamily="34" charset="0"/>
                <a:ea typeface="Calibri" pitchFamily="34" charset="-122"/>
                <a:cs typeface="Calibri" pitchFamily="34" charset="-120"/>
              </a:rPr>
              <a:t>Shout and tap both shoulders — no response.</a:t>
            </a:r>
            <a:endParaRPr lang="en-US" sz="1100" dirty="0"/>
          </a:p>
        </p:txBody>
      </p:sp>
      <p:sp>
        <p:nvSpPr>
          <p:cNvPr id="11" name="Text 9"/>
          <p:cNvSpPr/>
          <p:nvPr/>
        </p:nvSpPr>
        <p:spPr>
          <a:xfrm>
            <a:off x="859536" y="3054096"/>
            <a:ext cx="4852264" cy="237744"/>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Not breathing normally?</a:t>
            </a:r>
            <a:endParaRPr lang="en-US" sz="1250" dirty="0"/>
          </a:p>
        </p:txBody>
      </p:sp>
      <p:sp>
        <p:nvSpPr>
          <p:cNvPr id="12" name="Text 10"/>
          <p:cNvSpPr/>
          <p:nvPr/>
        </p:nvSpPr>
        <p:spPr>
          <a:xfrm>
            <a:off x="859536" y="3291840"/>
            <a:ext cx="4852264" cy="402336"/>
          </a:xfrm>
          <a:prstGeom prst="rect">
            <a:avLst/>
          </a:prstGeom>
          <a:noFill/>
          <a:ln/>
        </p:spPr>
        <p:txBody>
          <a:bodyPr wrap="square" lIns="0" tIns="0" rIns="0" bIns="0" rtlCol="0" anchor="t"/>
          <a:lstStyle/>
          <a:p>
            <a:pPr indent="0" marL="0">
              <a:lnSpc>
                <a:spcPts val="1450"/>
              </a:lnSpc>
              <a:buNone/>
            </a:pPr>
            <a:r>
              <a:rPr lang="en-US" sz="1100" dirty="0">
                <a:solidFill>
                  <a:srgbClr val="7E9AAC"/>
                </a:solidFill>
                <a:latin typeface="Calibri" pitchFamily="34" charset="0"/>
                <a:ea typeface="Calibri" pitchFamily="34" charset="-122"/>
                <a:cs typeface="Calibri" pitchFamily="34" charset="-120"/>
              </a:rPr>
              <a:t>Watch the chest for ≤10 s. Agonal gasps are NOT breathing.</a:t>
            </a:r>
            <a:endParaRPr lang="en-US" sz="1100" dirty="0"/>
          </a:p>
        </p:txBody>
      </p:sp>
      <p:sp>
        <p:nvSpPr>
          <p:cNvPr id="13" name="Text 11"/>
          <p:cNvSpPr/>
          <p:nvPr/>
        </p:nvSpPr>
        <p:spPr>
          <a:xfrm>
            <a:off x="859536" y="3767328"/>
            <a:ext cx="4852264" cy="237744"/>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No definite pulse?  (HCP)</a:t>
            </a:r>
            <a:endParaRPr lang="en-US" sz="1250" dirty="0"/>
          </a:p>
        </p:txBody>
      </p:sp>
      <p:sp>
        <p:nvSpPr>
          <p:cNvPr id="14" name="Text 12"/>
          <p:cNvSpPr/>
          <p:nvPr/>
        </p:nvSpPr>
        <p:spPr>
          <a:xfrm>
            <a:off x="859536" y="4005072"/>
            <a:ext cx="4852264" cy="402336"/>
          </a:xfrm>
          <a:prstGeom prst="rect">
            <a:avLst/>
          </a:prstGeom>
          <a:noFill/>
          <a:ln/>
        </p:spPr>
        <p:txBody>
          <a:bodyPr wrap="square" lIns="0" tIns="0" rIns="0" bIns="0" rtlCol="0" anchor="t"/>
          <a:lstStyle/>
          <a:p>
            <a:pPr indent="0" marL="0">
              <a:lnSpc>
                <a:spcPts val="1450"/>
              </a:lnSpc>
              <a:buNone/>
            </a:pPr>
            <a:r>
              <a:rPr lang="en-US" sz="1100" dirty="0">
                <a:solidFill>
                  <a:srgbClr val="7E9AAC"/>
                </a:solidFill>
                <a:latin typeface="Calibri" pitchFamily="34" charset="0"/>
                <a:ea typeface="Calibri" pitchFamily="34" charset="-122"/>
                <a:cs typeface="Calibri" pitchFamily="34" charset="-120"/>
              </a:rPr>
              <a:t>Carotid check at the same time as the breathing check. If unsure — treat as arrest.</a:t>
            </a:r>
            <a:endParaRPr lang="en-US" sz="1100" dirty="0"/>
          </a:p>
        </p:txBody>
      </p:sp>
      <p:sp>
        <p:nvSpPr>
          <p:cNvPr id="15" name="Shape 13"/>
          <p:cNvSpPr/>
          <p:nvPr/>
        </p:nvSpPr>
        <p:spPr>
          <a:xfrm>
            <a:off x="6187288" y="1810512"/>
            <a:ext cx="5437480" cy="2615184"/>
          </a:xfrm>
          <a:prstGeom prst="roundRect">
            <a:avLst>
              <a:gd name="adj" fmla="val 3497"/>
            </a:avLst>
          </a:prstGeom>
          <a:solidFill>
            <a:srgbClr val="C9334D">
              <a:alpha val="16000"/>
            </a:srgbClr>
          </a:solidFill>
          <a:ln w="12700">
            <a:solidFill>
              <a:srgbClr val="1E4560"/>
            </a:solidFill>
            <a:prstDash val="solid"/>
          </a:ln>
        </p:spPr>
      </p:sp>
      <p:sp>
        <p:nvSpPr>
          <p:cNvPr id="16" name="Text 14"/>
          <p:cNvSpPr/>
          <p:nvPr/>
        </p:nvSpPr>
        <p:spPr>
          <a:xfrm>
            <a:off x="6479896" y="1993392"/>
            <a:ext cx="4852264" cy="237744"/>
          </a:xfrm>
          <a:prstGeom prst="rect">
            <a:avLst/>
          </a:prstGeom>
          <a:noFill/>
          <a:ln/>
        </p:spPr>
        <p:txBody>
          <a:bodyPr wrap="square" lIns="0" tIns="0" rIns="0" bIns="0" rtlCol="0" anchor="ctr"/>
          <a:lstStyle/>
          <a:p>
            <a:pPr indent="0" marL="0">
              <a:buNone/>
            </a:pPr>
            <a:r>
              <a:rPr lang="en-US" sz="1000" b="1" spc="200" kern="0" dirty="0">
                <a:solidFill>
                  <a:srgbClr val="E04A63"/>
                </a:solidFill>
                <a:latin typeface="Arial" pitchFamily="34" charset="0"/>
                <a:ea typeface="Arial" pitchFamily="34" charset="-122"/>
                <a:cs typeface="Arial" pitchFamily="34" charset="-120"/>
              </a:rPr>
              <a:t>THEN  —  ACT IMMEDIATELY</a:t>
            </a:r>
            <a:endParaRPr lang="en-US" sz="1000" dirty="0"/>
          </a:p>
        </p:txBody>
      </p:sp>
      <p:sp>
        <p:nvSpPr>
          <p:cNvPr id="17" name="Text 15"/>
          <p:cNvSpPr/>
          <p:nvPr/>
        </p:nvSpPr>
        <p:spPr>
          <a:xfrm>
            <a:off x="6479896" y="2340864"/>
            <a:ext cx="4852264" cy="237744"/>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Shout for help &amp; activate Code Blue</a:t>
            </a:r>
            <a:endParaRPr lang="en-US" sz="1250" dirty="0"/>
          </a:p>
        </p:txBody>
      </p:sp>
      <p:sp>
        <p:nvSpPr>
          <p:cNvPr id="18" name="Text 16"/>
          <p:cNvSpPr/>
          <p:nvPr/>
        </p:nvSpPr>
        <p:spPr>
          <a:xfrm>
            <a:off x="6479896" y="2578608"/>
            <a:ext cx="4852264" cy="402336"/>
          </a:xfrm>
          <a:prstGeom prst="rect">
            <a:avLst/>
          </a:prstGeom>
          <a:noFill/>
          <a:ln/>
        </p:spPr>
        <p:txBody>
          <a:bodyPr wrap="square" lIns="0" tIns="0" rIns="0" bIns="0" rtlCol="0" anchor="t"/>
          <a:lstStyle/>
          <a:p>
            <a:pPr indent="0" marL="0">
              <a:lnSpc>
                <a:spcPts val="1450"/>
              </a:lnSpc>
              <a:buNone/>
            </a:pPr>
            <a:r>
              <a:rPr lang="en-US" sz="1100" dirty="0">
                <a:solidFill>
                  <a:srgbClr val="7E9AAC"/>
                </a:solidFill>
                <a:latin typeface="Calibri" pitchFamily="34" charset="0"/>
                <a:ea typeface="Calibri" pitchFamily="34" charset="-122"/>
                <a:cs typeface="Calibri" pitchFamily="34" charset="-120"/>
              </a:rPr>
              <a:t>Name a person: “You in the blue — bring the crash cart and the AED.”</a:t>
            </a:r>
            <a:endParaRPr lang="en-US" sz="1100" dirty="0"/>
          </a:p>
        </p:txBody>
      </p:sp>
      <p:sp>
        <p:nvSpPr>
          <p:cNvPr id="19" name="Text 17"/>
          <p:cNvSpPr/>
          <p:nvPr/>
        </p:nvSpPr>
        <p:spPr>
          <a:xfrm>
            <a:off x="6479896" y="3054096"/>
            <a:ext cx="4852264" cy="237744"/>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Start compressions NOW</a:t>
            </a:r>
            <a:endParaRPr lang="en-US" sz="1250" dirty="0"/>
          </a:p>
        </p:txBody>
      </p:sp>
      <p:sp>
        <p:nvSpPr>
          <p:cNvPr id="20" name="Text 18"/>
          <p:cNvSpPr/>
          <p:nvPr/>
        </p:nvSpPr>
        <p:spPr>
          <a:xfrm>
            <a:off x="6479896" y="3291840"/>
            <a:ext cx="4852264" cy="402336"/>
          </a:xfrm>
          <a:prstGeom prst="rect">
            <a:avLst/>
          </a:prstGeom>
          <a:noFill/>
          <a:ln/>
        </p:spPr>
        <p:txBody>
          <a:bodyPr wrap="square" lIns="0" tIns="0" rIns="0" bIns="0" rtlCol="0" anchor="t"/>
          <a:lstStyle/>
          <a:p>
            <a:pPr indent="0" marL="0">
              <a:lnSpc>
                <a:spcPts val="1450"/>
              </a:lnSpc>
              <a:buNone/>
            </a:pPr>
            <a:r>
              <a:rPr lang="en-US" sz="1100" dirty="0">
                <a:solidFill>
                  <a:srgbClr val="7E9AAC"/>
                </a:solidFill>
                <a:latin typeface="Calibri" pitchFamily="34" charset="0"/>
                <a:ea typeface="Calibri" pitchFamily="34" charset="-122"/>
                <a:cs typeface="Calibri" pitchFamily="34" charset="-120"/>
              </a:rPr>
              <a:t>Hard surface, centre of the chest. No delay for the airway, the trolley, or the doctor.</a:t>
            </a:r>
            <a:endParaRPr lang="en-US" sz="1100" dirty="0"/>
          </a:p>
        </p:txBody>
      </p:sp>
      <p:sp>
        <p:nvSpPr>
          <p:cNvPr id="21" name="Text 19"/>
          <p:cNvSpPr/>
          <p:nvPr/>
        </p:nvSpPr>
        <p:spPr>
          <a:xfrm>
            <a:off x="6479896" y="3767328"/>
            <a:ext cx="4852264" cy="237744"/>
          </a:xfrm>
          <a:prstGeom prst="rect">
            <a:avLst/>
          </a:prstGeom>
          <a:noFill/>
          <a:ln/>
        </p:spPr>
        <p:txBody>
          <a:bodyPr wrap="square" lIns="0" tIns="0" rIns="0" bIns="0" rtlCol="0" anchor="ctr"/>
          <a:lstStyle/>
          <a:p>
            <a:pPr indent="0" marL="0">
              <a:buNone/>
            </a:pPr>
            <a:r>
              <a:rPr lang="en-US" sz="1250" b="1" dirty="0">
                <a:solidFill>
                  <a:srgbClr val="FFFFFF"/>
                </a:solidFill>
                <a:latin typeface="Arial" pitchFamily="34" charset="0"/>
                <a:ea typeface="Arial" pitchFamily="34" charset="-122"/>
                <a:cs typeface="Arial" pitchFamily="34" charset="-120"/>
              </a:rPr>
              <a:t>Attach the AED the moment it lands</a:t>
            </a:r>
            <a:endParaRPr lang="en-US" sz="1250" dirty="0"/>
          </a:p>
        </p:txBody>
      </p:sp>
      <p:sp>
        <p:nvSpPr>
          <p:cNvPr id="22" name="Text 20"/>
          <p:cNvSpPr/>
          <p:nvPr/>
        </p:nvSpPr>
        <p:spPr>
          <a:xfrm>
            <a:off x="6479896" y="4005072"/>
            <a:ext cx="4852264" cy="402336"/>
          </a:xfrm>
          <a:prstGeom prst="rect">
            <a:avLst/>
          </a:prstGeom>
          <a:noFill/>
          <a:ln/>
        </p:spPr>
        <p:txBody>
          <a:bodyPr wrap="square" lIns="0" tIns="0" rIns="0" bIns="0" rtlCol="0" anchor="t"/>
          <a:lstStyle/>
          <a:p>
            <a:pPr indent="0" marL="0">
              <a:lnSpc>
                <a:spcPts val="1450"/>
              </a:lnSpc>
              <a:buNone/>
            </a:pPr>
            <a:r>
              <a:rPr lang="en-US" sz="1100" dirty="0">
                <a:solidFill>
                  <a:srgbClr val="7E9AAC"/>
                </a:solidFill>
                <a:latin typeface="Calibri" pitchFamily="34" charset="0"/>
                <a:ea typeface="Calibri" pitchFamily="34" charset="-122"/>
                <a:cs typeface="Calibri" pitchFamily="34" charset="-120"/>
              </a:rPr>
              <a:t>Compressions continue while the pads go on.</a:t>
            </a:r>
            <a:endParaRPr lang="en-US" sz="1100" dirty="0"/>
          </a:p>
        </p:txBody>
      </p:sp>
      <p:sp>
        <p:nvSpPr>
          <p:cNvPr id="23" name="Shape 21"/>
          <p:cNvSpPr/>
          <p:nvPr/>
        </p:nvSpPr>
        <p:spPr>
          <a:xfrm>
            <a:off x="566928" y="4590288"/>
            <a:ext cx="11057839" cy="1042416"/>
          </a:xfrm>
          <a:prstGeom prst="roundRect">
            <a:avLst>
              <a:gd name="adj" fmla="val 7018"/>
            </a:avLst>
          </a:prstGeom>
          <a:solidFill>
            <a:srgbClr val="E04A63">
              <a:alpha val="12000"/>
            </a:srgbClr>
          </a:solidFill>
          <a:ln w="12700">
            <a:solidFill>
              <a:srgbClr val="E04A63"/>
            </a:solidFill>
            <a:prstDash val="solid"/>
          </a:ln>
        </p:spPr>
      </p:sp>
      <p:sp>
        <p:nvSpPr>
          <p:cNvPr id="24" name="Text 22"/>
          <p:cNvSpPr/>
          <p:nvPr/>
        </p:nvSpPr>
        <p:spPr>
          <a:xfrm>
            <a:off x="822960" y="4718304"/>
            <a:ext cx="10545775" cy="219456"/>
          </a:xfrm>
          <a:prstGeom prst="rect">
            <a:avLst/>
          </a:prstGeom>
          <a:noFill/>
          <a:ln/>
        </p:spPr>
        <p:txBody>
          <a:bodyPr wrap="square" lIns="0" tIns="0" rIns="0" bIns="0" rtlCol="0" anchor="ctr"/>
          <a:lstStyle/>
          <a:p>
            <a:pPr indent="0" marL="0">
              <a:buNone/>
            </a:pPr>
            <a:r>
              <a:rPr lang="en-US" sz="900" b="1" spc="200" kern="0" dirty="0">
                <a:solidFill>
                  <a:srgbClr val="E04A63"/>
                </a:solidFill>
                <a:latin typeface="Arial" pitchFamily="34" charset="0"/>
                <a:ea typeface="Arial" pitchFamily="34" charset="-122"/>
                <a:cs typeface="Arial" pitchFamily="34" charset="-120"/>
              </a:rPr>
              <a:t>THE COMMONEST FAILURE IN THIS BUILDING</a:t>
            </a:r>
            <a:endParaRPr lang="en-US" sz="900" dirty="0"/>
          </a:p>
        </p:txBody>
      </p:sp>
      <p:sp>
        <p:nvSpPr>
          <p:cNvPr id="25" name="Text 23"/>
          <p:cNvSpPr/>
          <p:nvPr/>
        </p:nvSpPr>
        <p:spPr>
          <a:xfrm>
            <a:off x="822960" y="4956048"/>
            <a:ext cx="10545775" cy="548640"/>
          </a:xfrm>
          <a:prstGeom prst="rect">
            <a:avLst/>
          </a:prstGeom>
          <a:noFill/>
          <a:ln/>
        </p:spPr>
        <p:txBody>
          <a:bodyPr wrap="square" lIns="0" tIns="0" rIns="0" bIns="0" rtlCol="0" anchor="t"/>
          <a:lstStyle/>
          <a:p>
            <a:pPr indent="0" marL="0">
              <a:lnSpc>
                <a:spcPts val="1700"/>
              </a:lnSpc>
              <a:buNone/>
            </a:pPr>
            <a:r>
              <a:rPr lang="en-US" sz="1250" dirty="0">
                <a:solidFill>
                  <a:srgbClr val="EAF4F9"/>
                </a:solidFill>
                <a:latin typeface="Calibri" pitchFamily="34" charset="0"/>
                <a:ea typeface="Calibri" pitchFamily="34" charset="-122"/>
                <a:cs typeface="Calibri" pitchFamily="34" charset="-120"/>
              </a:rPr>
              <a:t>Mistaking agonal gasps for breathing, and waiting. Agonal breathing is noisy, irregular, snoring or fish-like — it is a sign of arrest, not of life.  If in doubt, compress: CPR on a beating heart does far less harm than no CPR on an arrested one.</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SECTION 01</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Adult BLS — our centre's sequence</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7</a:t>
            </a:r>
            <a:endParaRPr lang="en-US" sz="950" dirty="0"/>
          </a:p>
        </p:txBody>
      </p:sp>
      <p:sp>
        <p:nvSpPr>
          <p:cNvPr id="7" name="Shape 5"/>
          <p:cNvSpPr/>
          <p:nvPr/>
        </p:nvSpPr>
        <p:spPr>
          <a:xfrm>
            <a:off x="566928" y="1773936"/>
            <a:ext cx="2094525" cy="2121408"/>
          </a:xfrm>
          <a:prstGeom prst="roundRect">
            <a:avLst>
              <a:gd name="adj" fmla="val 4366"/>
            </a:avLst>
          </a:prstGeom>
          <a:solidFill>
            <a:srgbClr val="12293E">
              <a:alpha val="74000"/>
            </a:srgbClr>
          </a:solidFill>
          <a:ln w="12700">
            <a:solidFill>
              <a:srgbClr val="1E4560"/>
            </a:solidFill>
            <a:prstDash val="solid"/>
          </a:ln>
        </p:spPr>
      </p:sp>
      <p:sp>
        <p:nvSpPr>
          <p:cNvPr id="8" name="Shape 6"/>
          <p:cNvSpPr/>
          <p:nvPr/>
        </p:nvSpPr>
        <p:spPr>
          <a:xfrm>
            <a:off x="804672" y="2011680"/>
            <a:ext cx="420624" cy="420624"/>
          </a:xfrm>
          <a:prstGeom prst="ellipse">
            <a:avLst/>
          </a:prstGeom>
          <a:solidFill>
            <a:srgbClr val="E04A63">
              <a:alpha val="14000"/>
            </a:srgbClr>
          </a:solidFill>
          <a:ln w="15875">
            <a:solidFill>
              <a:srgbClr val="E04A63"/>
            </a:solidFill>
            <a:prstDash val="solid"/>
          </a:ln>
        </p:spPr>
      </p:sp>
      <p:sp>
        <p:nvSpPr>
          <p:cNvPr id="9" name="Text 7"/>
          <p:cNvSpPr/>
          <p:nvPr/>
        </p:nvSpPr>
        <p:spPr>
          <a:xfrm>
            <a:off x="804672" y="2011680"/>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1</a:t>
            </a:r>
            <a:endParaRPr lang="en-US" sz="1300" dirty="0"/>
          </a:p>
        </p:txBody>
      </p:sp>
      <p:sp>
        <p:nvSpPr>
          <p:cNvPr id="10" name="Text 8"/>
          <p:cNvSpPr/>
          <p:nvPr/>
        </p:nvSpPr>
        <p:spPr>
          <a:xfrm>
            <a:off x="804672" y="2505456"/>
            <a:ext cx="1619037" cy="475488"/>
          </a:xfrm>
          <a:prstGeom prst="rect">
            <a:avLst/>
          </a:prstGeom>
          <a:noFill/>
          <a:ln/>
        </p:spPr>
        <p:txBody>
          <a:bodyPr wrap="square" lIns="0" tIns="0" rIns="0" bIns="0" rtlCol="0" anchor="t"/>
          <a:lstStyle/>
          <a:p>
            <a:pPr indent="0" marL="0">
              <a:lnSpc>
                <a:spcPts val="1500"/>
              </a:lnSpc>
              <a:buNone/>
            </a:pPr>
            <a:r>
              <a:rPr lang="en-US" sz="1200" b="1" dirty="0">
                <a:solidFill>
                  <a:srgbClr val="FFFFFF"/>
                </a:solidFill>
                <a:latin typeface="Arial" pitchFamily="34" charset="0"/>
                <a:ea typeface="Arial" pitchFamily="34" charset="-122"/>
                <a:cs typeface="Arial" pitchFamily="34" charset="-120"/>
              </a:rPr>
              <a:t>Safety &amp; response</a:t>
            </a:r>
            <a:endParaRPr lang="en-US" sz="1200" dirty="0"/>
          </a:p>
        </p:txBody>
      </p:sp>
      <p:sp>
        <p:nvSpPr>
          <p:cNvPr id="11" name="Text 9"/>
          <p:cNvSpPr/>
          <p:nvPr/>
        </p:nvSpPr>
        <p:spPr>
          <a:xfrm>
            <a:off x="804672" y="2999232"/>
            <a:ext cx="1619037" cy="80467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Scene safe. Shout and tap. Unresponsive → call out CODE BLUE and name someone to fetch the cart.</a:t>
            </a:r>
            <a:endParaRPr lang="en-US" sz="1000" dirty="0"/>
          </a:p>
        </p:txBody>
      </p:sp>
      <p:sp>
        <p:nvSpPr>
          <p:cNvPr id="12" name="Shape 10"/>
          <p:cNvSpPr/>
          <p:nvPr/>
        </p:nvSpPr>
        <p:spPr>
          <a:xfrm>
            <a:off x="2807757" y="1773936"/>
            <a:ext cx="2094525" cy="2121408"/>
          </a:xfrm>
          <a:prstGeom prst="roundRect">
            <a:avLst>
              <a:gd name="adj" fmla="val 4366"/>
            </a:avLst>
          </a:prstGeom>
          <a:solidFill>
            <a:srgbClr val="12293E">
              <a:alpha val="74000"/>
            </a:srgbClr>
          </a:solidFill>
          <a:ln w="12700">
            <a:solidFill>
              <a:srgbClr val="1E4560"/>
            </a:solidFill>
            <a:prstDash val="solid"/>
          </a:ln>
        </p:spPr>
      </p:sp>
      <p:sp>
        <p:nvSpPr>
          <p:cNvPr id="13" name="Shape 11"/>
          <p:cNvSpPr/>
          <p:nvPr/>
        </p:nvSpPr>
        <p:spPr>
          <a:xfrm>
            <a:off x="3045501" y="2011680"/>
            <a:ext cx="420624" cy="420624"/>
          </a:xfrm>
          <a:prstGeom prst="ellipse">
            <a:avLst/>
          </a:prstGeom>
          <a:solidFill>
            <a:srgbClr val="E04A63">
              <a:alpha val="14000"/>
            </a:srgbClr>
          </a:solidFill>
          <a:ln w="15875">
            <a:solidFill>
              <a:srgbClr val="E04A63"/>
            </a:solidFill>
            <a:prstDash val="solid"/>
          </a:ln>
        </p:spPr>
      </p:sp>
      <p:sp>
        <p:nvSpPr>
          <p:cNvPr id="14" name="Text 12"/>
          <p:cNvSpPr/>
          <p:nvPr/>
        </p:nvSpPr>
        <p:spPr>
          <a:xfrm>
            <a:off x="3045501" y="2011680"/>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2</a:t>
            </a:r>
            <a:endParaRPr lang="en-US" sz="1300" dirty="0"/>
          </a:p>
        </p:txBody>
      </p:sp>
      <p:sp>
        <p:nvSpPr>
          <p:cNvPr id="15" name="Text 13"/>
          <p:cNvSpPr/>
          <p:nvPr/>
        </p:nvSpPr>
        <p:spPr>
          <a:xfrm>
            <a:off x="3045501" y="2505456"/>
            <a:ext cx="1619037" cy="475488"/>
          </a:xfrm>
          <a:prstGeom prst="rect">
            <a:avLst/>
          </a:prstGeom>
          <a:noFill/>
          <a:ln/>
        </p:spPr>
        <p:txBody>
          <a:bodyPr wrap="square" lIns="0" tIns="0" rIns="0" bIns="0" rtlCol="0" anchor="t"/>
          <a:lstStyle/>
          <a:p>
            <a:pPr indent="0" marL="0">
              <a:lnSpc>
                <a:spcPts val="1500"/>
              </a:lnSpc>
              <a:buNone/>
            </a:pPr>
            <a:r>
              <a:rPr lang="en-US" sz="1200" b="1" dirty="0">
                <a:solidFill>
                  <a:srgbClr val="FFFFFF"/>
                </a:solidFill>
                <a:latin typeface="Arial" pitchFamily="34" charset="0"/>
                <a:ea typeface="Arial" pitchFamily="34" charset="-122"/>
                <a:cs typeface="Arial" pitchFamily="34" charset="-120"/>
              </a:rPr>
              <a:t>Breathing &amp; pulse check</a:t>
            </a:r>
            <a:endParaRPr lang="en-US" sz="1200" dirty="0"/>
          </a:p>
        </p:txBody>
      </p:sp>
      <p:sp>
        <p:nvSpPr>
          <p:cNvPr id="16" name="Text 14"/>
          <p:cNvSpPr/>
          <p:nvPr/>
        </p:nvSpPr>
        <p:spPr>
          <a:xfrm>
            <a:off x="3045501" y="2999232"/>
            <a:ext cx="1619037" cy="80467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Maximum 10 seconds. No normal breathing, no definite pulse → arrest confirmed. Agonal gasps do not count.</a:t>
            </a:r>
            <a:endParaRPr lang="en-US" sz="1000" dirty="0"/>
          </a:p>
        </p:txBody>
      </p:sp>
      <p:sp>
        <p:nvSpPr>
          <p:cNvPr id="17" name="Shape 15"/>
          <p:cNvSpPr/>
          <p:nvPr/>
        </p:nvSpPr>
        <p:spPr>
          <a:xfrm>
            <a:off x="5048585" y="1773936"/>
            <a:ext cx="2094525" cy="2121408"/>
          </a:xfrm>
          <a:prstGeom prst="roundRect">
            <a:avLst>
              <a:gd name="adj" fmla="val 4366"/>
            </a:avLst>
          </a:prstGeom>
          <a:solidFill>
            <a:srgbClr val="12293E">
              <a:alpha val="74000"/>
            </a:srgbClr>
          </a:solidFill>
          <a:ln w="12700">
            <a:solidFill>
              <a:srgbClr val="1E4560"/>
            </a:solidFill>
            <a:prstDash val="solid"/>
          </a:ln>
        </p:spPr>
      </p:sp>
      <p:sp>
        <p:nvSpPr>
          <p:cNvPr id="18" name="Shape 16"/>
          <p:cNvSpPr/>
          <p:nvPr/>
        </p:nvSpPr>
        <p:spPr>
          <a:xfrm>
            <a:off x="5286329" y="2011680"/>
            <a:ext cx="420624" cy="420624"/>
          </a:xfrm>
          <a:prstGeom prst="ellipse">
            <a:avLst/>
          </a:prstGeom>
          <a:solidFill>
            <a:srgbClr val="E04A63">
              <a:alpha val="14000"/>
            </a:srgbClr>
          </a:solidFill>
          <a:ln w="15875">
            <a:solidFill>
              <a:srgbClr val="E04A63"/>
            </a:solidFill>
            <a:prstDash val="solid"/>
          </a:ln>
        </p:spPr>
      </p:sp>
      <p:sp>
        <p:nvSpPr>
          <p:cNvPr id="19" name="Text 17"/>
          <p:cNvSpPr/>
          <p:nvPr/>
        </p:nvSpPr>
        <p:spPr>
          <a:xfrm>
            <a:off x="5286329" y="2011680"/>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3</a:t>
            </a:r>
            <a:endParaRPr lang="en-US" sz="1300" dirty="0"/>
          </a:p>
        </p:txBody>
      </p:sp>
      <p:sp>
        <p:nvSpPr>
          <p:cNvPr id="20" name="Text 18"/>
          <p:cNvSpPr/>
          <p:nvPr/>
        </p:nvSpPr>
        <p:spPr>
          <a:xfrm>
            <a:off x="5286329" y="2505456"/>
            <a:ext cx="1619037" cy="475488"/>
          </a:xfrm>
          <a:prstGeom prst="rect">
            <a:avLst/>
          </a:prstGeom>
          <a:noFill/>
          <a:ln/>
        </p:spPr>
        <p:txBody>
          <a:bodyPr wrap="square" lIns="0" tIns="0" rIns="0" bIns="0" rtlCol="0" anchor="t"/>
          <a:lstStyle/>
          <a:p>
            <a:pPr indent="0" marL="0">
              <a:lnSpc>
                <a:spcPts val="1500"/>
              </a:lnSpc>
              <a:buNone/>
            </a:pPr>
            <a:r>
              <a:rPr lang="en-US" sz="1200" b="1" dirty="0">
                <a:solidFill>
                  <a:srgbClr val="FFFFFF"/>
                </a:solidFill>
                <a:latin typeface="Arial" pitchFamily="34" charset="0"/>
                <a:ea typeface="Arial" pitchFamily="34" charset="-122"/>
                <a:cs typeface="Arial" pitchFamily="34" charset="-120"/>
              </a:rPr>
              <a:t>Compressions × 30</a:t>
            </a:r>
            <a:endParaRPr lang="en-US" sz="1200" dirty="0"/>
          </a:p>
        </p:txBody>
      </p:sp>
      <p:sp>
        <p:nvSpPr>
          <p:cNvPr id="21" name="Text 19"/>
          <p:cNvSpPr/>
          <p:nvPr/>
        </p:nvSpPr>
        <p:spPr>
          <a:xfrm>
            <a:off x="5286329" y="2999232"/>
            <a:ext cx="1619037" cy="80467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100–120/min, 5–6 cm, full recoil, counted aloud so the team hears the tempo.</a:t>
            </a:r>
            <a:endParaRPr lang="en-US" sz="1000" dirty="0"/>
          </a:p>
        </p:txBody>
      </p:sp>
      <p:sp>
        <p:nvSpPr>
          <p:cNvPr id="22" name="Shape 20"/>
          <p:cNvSpPr/>
          <p:nvPr/>
        </p:nvSpPr>
        <p:spPr>
          <a:xfrm>
            <a:off x="7289414" y="1773936"/>
            <a:ext cx="2094525" cy="2121408"/>
          </a:xfrm>
          <a:prstGeom prst="roundRect">
            <a:avLst>
              <a:gd name="adj" fmla="val 4366"/>
            </a:avLst>
          </a:prstGeom>
          <a:solidFill>
            <a:srgbClr val="12293E">
              <a:alpha val="74000"/>
            </a:srgbClr>
          </a:solidFill>
          <a:ln w="12700">
            <a:solidFill>
              <a:srgbClr val="1E4560"/>
            </a:solidFill>
            <a:prstDash val="solid"/>
          </a:ln>
        </p:spPr>
      </p:sp>
      <p:sp>
        <p:nvSpPr>
          <p:cNvPr id="23" name="Shape 21"/>
          <p:cNvSpPr/>
          <p:nvPr/>
        </p:nvSpPr>
        <p:spPr>
          <a:xfrm>
            <a:off x="7527158" y="2011680"/>
            <a:ext cx="420624" cy="420624"/>
          </a:xfrm>
          <a:prstGeom prst="ellipse">
            <a:avLst/>
          </a:prstGeom>
          <a:solidFill>
            <a:srgbClr val="E04A63">
              <a:alpha val="14000"/>
            </a:srgbClr>
          </a:solidFill>
          <a:ln w="15875">
            <a:solidFill>
              <a:srgbClr val="E04A63"/>
            </a:solidFill>
            <a:prstDash val="solid"/>
          </a:ln>
        </p:spPr>
      </p:sp>
      <p:sp>
        <p:nvSpPr>
          <p:cNvPr id="24" name="Text 22"/>
          <p:cNvSpPr/>
          <p:nvPr/>
        </p:nvSpPr>
        <p:spPr>
          <a:xfrm>
            <a:off x="7527158" y="2011680"/>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4</a:t>
            </a:r>
            <a:endParaRPr lang="en-US" sz="1300" dirty="0"/>
          </a:p>
        </p:txBody>
      </p:sp>
      <p:sp>
        <p:nvSpPr>
          <p:cNvPr id="25" name="Text 23"/>
          <p:cNvSpPr/>
          <p:nvPr/>
        </p:nvSpPr>
        <p:spPr>
          <a:xfrm>
            <a:off x="7527158" y="2505456"/>
            <a:ext cx="1619037" cy="475488"/>
          </a:xfrm>
          <a:prstGeom prst="rect">
            <a:avLst/>
          </a:prstGeom>
          <a:noFill/>
          <a:ln/>
        </p:spPr>
        <p:txBody>
          <a:bodyPr wrap="square" lIns="0" tIns="0" rIns="0" bIns="0" rtlCol="0" anchor="t"/>
          <a:lstStyle/>
          <a:p>
            <a:pPr indent="0" marL="0">
              <a:lnSpc>
                <a:spcPts val="1500"/>
              </a:lnSpc>
              <a:buNone/>
            </a:pPr>
            <a:r>
              <a:rPr lang="en-US" sz="1200" b="1" dirty="0">
                <a:solidFill>
                  <a:srgbClr val="FFFFFF"/>
                </a:solidFill>
                <a:latin typeface="Arial" pitchFamily="34" charset="0"/>
                <a:ea typeface="Arial" pitchFamily="34" charset="-122"/>
                <a:cs typeface="Arial" pitchFamily="34" charset="-120"/>
              </a:rPr>
              <a:t>Ventilations × 2</a:t>
            </a:r>
            <a:endParaRPr lang="en-US" sz="1200" dirty="0"/>
          </a:p>
        </p:txBody>
      </p:sp>
      <p:sp>
        <p:nvSpPr>
          <p:cNvPr id="26" name="Text 24"/>
          <p:cNvSpPr/>
          <p:nvPr/>
        </p:nvSpPr>
        <p:spPr>
          <a:xfrm>
            <a:off x="7527158" y="2999232"/>
            <a:ext cx="1619037" cy="80467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BVM with oxygen, one second each, just visible chest rise. Ratio 30:2.</a:t>
            </a:r>
            <a:endParaRPr lang="en-US" sz="1000" dirty="0"/>
          </a:p>
        </p:txBody>
      </p:sp>
      <p:sp>
        <p:nvSpPr>
          <p:cNvPr id="27" name="Shape 25"/>
          <p:cNvSpPr/>
          <p:nvPr/>
        </p:nvSpPr>
        <p:spPr>
          <a:xfrm>
            <a:off x="9530243" y="1773936"/>
            <a:ext cx="2094525" cy="2121408"/>
          </a:xfrm>
          <a:prstGeom prst="roundRect">
            <a:avLst>
              <a:gd name="adj" fmla="val 4366"/>
            </a:avLst>
          </a:prstGeom>
          <a:solidFill>
            <a:srgbClr val="12293E">
              <a:alpha val="74000"/>
            </a:srgbClr>
          </a:solidFill>
          <a:ln w="12700">
            <a:solidFill>
              <a:srgbClr val="1E4560"/>
            </a:solidFill>
            <a:prstDash val="solid"/>
          </a:ln>
        </p:spPr>
      </p:sp>
      <p:sp>
        <p:nvSpPr>
          <p:cNvPr id="28" name="Shape 26"/>
          <p:cNvSpPr/>
          <p:nvPr/>
        </p:nvSpPr>
        <p:spPr>
          <a:xfrm>
            <a:off x="9767987" y="2011680"/>
            <a:ext cx="420624" cy="420624"/>
          </a:xfrm>
          <a:prstGeom prst="ellipse">
            <a:avLst/>
          </a:prstGeom>
          <a:solidFill>
            <a:srgbClr val="E04A63">
              <a:alpha val="14000"/>
            </a:srgbClr>
          </a:solidFill>
          <a:ln w="15875">
            <a:solidFill>
              <a:srgbClr val="E04A63"/>
            </a:solidFill>
            <a:prstDash val="solid"/>
          </a:ln>
        </p:spPr>
      </p:sp>
      <p:sp>
        <p:nvSpPr>
          <p:cNvPr id="29" name="Text 27"/>
          <p:cNvSpPr/>
          <p:nvPr/>
        </p:nvSpPr>
        <p:spPr>
          <a:xfrm>
            <a:off x="9767987" y="2011680"/>
            <a:ext cx="420624" cy="420624"/>
          </a:xfrm>
          <a:prstGeom prst="rect">
            <a:avLst/>
          </a:prstGeom>
          <a:noFill/>
          <a:ln/>
        </p:spPr>
        <p:txBody>
          <a:bodyPr wrap="square" lIns="0" tIns="0" rIns="0" bIns="0" rtlCol="0" anchor="ctr"/>
          <a:lstStyle/>
          <a:p>
            <a:pPr algn="ctr" indent="0" marL="0">
              <a:buNone/>
            </a:pPr>
            <a:r>
              <a:rPr lang="en-US" sz="1300" b="1" dirty="0">
                <a:solidFill>
                  <a:srgbClr val="E04A63"/>
                </a:solidFill>
                <a:latin typeface="Arial" pitchFamily="34" charset="0"/>
                <a:ea typeface="Arial" pitchFamily="34" charset="-122"/>
                <a:cs typeface="Arial" pitchFamily="34" charset="-120"/>
              </a:rPr>
              <a:t>5</a:t>
            </a:r>
            <a:endParaRPr lang="en-US" sz="1300" dirty="0"/>
          </a:p>
        </p:txBody>
      </p:sp>
      <p:sp>
        <p:nvSpPr>
          <p:cNvPr id="30" name="Text 28"/>
          <p:cNvSpPr/>
          <p:nvPr/>
        </p:nvSpPr>
        <p:spPr>
          <a:xfrm>
            <a:off x="9767987" y="2505456"/>
            <a:ext cx="1619037" cy="475488"/>
          </a:xfrm>
          <a:prstGeom prst="rect">
            <a:avLst/>
          </a:prstGeom>
          <a:noFill/>
          <a:ln/>
        </p:spPr>
        <p:txBody>
          <a:bodyPr wrap="square" lIns="0" tIns="0" rIns="0" bIns="0" rtlCol="0" anchor="t"/>
          <a:lstStyle/>
          <a:p>
            <a:pPr indent="0" marL="0">
              <a:lnSpc>
                <a:spcPts val="1500"/>
              </a:lnSpc>
              <a:buNone/>
            </a:pPr>
            <a:r>
              <a:rPr lang="en-US" sz="1200" b="1" dirty="0">
                <a:solidFill>
                  <a:srgbClr val="FFFFFF"/>
                </a:solidFill>
                <a:latin typeface="Arial" pitchFamily="34" charset="0"/>
                <a:ea typeface="Arial" pitchFamily="34" charset="-122"/>
                <a:cs typeface="Arial" pitchFamily="34" charset="-120"/>
              </a:rPr>
              <a:t>AED on arrival</a:t>
            </a:r>
            <a:endParaRPr lang="en-US" sz="1200" dirty="0"/>
          </a:p>
        </p:txBody>
      </p:sp>
      <p:sp>
        <p:nvSpPr>
          <p:cNvPr id="31" name="Text 29"/>
          <p:cNvSpPr/>
          <p:nvPr/>
        </p:nvSpPr>
        <p:spPr>
          <a:xfrm>
            <a:off x="9767987" y="2999232"/>
            <a:ext cx="1619037" cy="804672"/>
          </a:xfrm>
          <a:prstGeom prst="rect">
            <a:avLst/>
          </a:prstGeom>
          <a:noFill/>
          <a:ln/>
        </p:spPr>
        <p:txBody>
          <a:bodyPr wrap="square" lIns="0" tIns="0" rIns="0" bIns="0" rtlCol="0" anchor="t"/>
          <a:lstStyle/>
          <a:p>
            <a:pPr indent="0" marL="0">
              <a:lnSpc>
                <a:spcPts val="1300"/>
              </a:lnSpc>
              <a:buNone/>
            </a:pPr>
            <a:r>
              <a:rPr lang="en-US" sz="1000" dirty="0">
                <a:solidFill>
                  <a:srgbClr val="7E9AAC"/>
                </a:solidFill>
                <a:latin typeface="Calibri" pitchFamily="34" charset="0"/>
                <a:ea typeface="Calibri" pitchFamily="34" charset="-122"/>
                <a:cs typeface="Calibri" pitchFamily="34" charset="-120"/>
              </a:rPr>
              <a:t>Pads on while compressions continue. Follow the prompts, shock if advised, resume CPR instantly.</a:t>
            </a:r>
            <a:endParaRPr lang="en-US" sz="1000" dirty="0"/>
          </a:p>
        </p:txBody>
      </p:sp>
      <p:sp>
        <p:nvSpPr>
          <p:cNvPr id="32" name="Shape 30"/>
          <p:cNvSpPr/>
          <p:nvPr/>
        </p:nvSpPr>
        <p:spPr>
          <a:xfrm>
            <a:off x="566928" y="4114800"/>
            <a:ext cx="2654732" cy="1298448"/>
          </a:xfrm>
          <a:prstGeom prst="roundRect">
            <a:avLst>
              <a:gd name="adj" fmla="val 7042"/>
            </a:avLst>
          </a:prstGeom>
          <a:solidFill>
            <a:srgbClr val="12293E">
              <a:alpha val="74000"/>
            </a:srgbClr>
          </a:solidFill>
          <a:ln w="12700">
            <a:solidFill>
              <a:srgbClr val="1E4560"/>
            </a:solidFill>
            <a:prstDash val="solid"/>
          </a:ln>
        </p:spPr>
      </p:sp>
      <p:sp>
        <p:nvSpPr>
          <p:cNvPr id="33" name="Text 31"/>
          <p:cNvSpPr/>
          <p:nvPr/>
        </p:nvSpPr>
        <p:spPr>
          <a:xfrm>
            <a:off x="658368" y="4261104"/>
            <a:ext cx="2471852" cy="548640"/>
          </a:xfrm>
          <a:prstGeom prst="rect">
            <a:avLst/>
          </a:prstGeom>
          <a:noFill/>
          <a:ln/>
        </p:spPr>
        <p:txBody>
          <a:bodyPr wrap="square" lIns="0" tIns="0" rIns="0" bIns="0" rtlCol="0" anchor="ctr"/>
          <a:lstStyle/>
          <a:p>
            <a:pPr algn="ctr" indent="0" marL="0">
              <a:buNone/>
            </a:pPr>
            <a:r>
              <a:rPr lang="en-US" sz="2900" b="1" dirty="0">
                <a:solidFill>
                  <a:srgbClr val="E04A63"/>
                </a:solidFill>
                <a:latin typeface="Arial" pitchFamily="34" charset="0"/>
                <a:ea typeface="Arial" pitchFamily="34" charset="-122"/>
                <a:cs typeface="Arial" pitchFamily="34" charset="-120"/>
              </a:rPr>
              <a:t>30:2</a:t>
            </a:r>
            <a:endParaRPr lang="en-US" sz="2900" dirty="0"/>
          </a:p>
        </p:txBody>
      </p:sp>
      <p:sp>
        <p:nvSpPr>
          <p:cNvPr id="34" name="Text 32"/>
          <p:cNvSpPr/>
          <p:nvPr/>
        </p:nvSpPr>
        <p:spPr>
          <a:xfrm>
            <a:off x="694944" y="4809744"/>
            <a:ext cx="2398700" cy="512064"/>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Compression : ventilation ratio</a:t>
            </a:r>
            <a:endParaRPr lang="en-US" sz="1050" dirty="0"/>
          </a:p>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adult, no advanced airway</a:t>
            </a:r>
            <a:endParaRPr lang="en-US" sz="1050" dirty="0"/>
          </a:p>
        </p:txBody>
      </p:sp>
      <p:sp>
        <p:nvSpPr>
          <p:cNvPr id="35" name="Shape 33"/>
          <p:cNvSpPr/>
          <p:nvPr/>
        </p:nvSpPr>
        <p:spPr>
          <a:xfrm>
            <a:off x="3367964" y="4114800"/>
            <a:ext cx="2654732" cy="1298448"/>
          </a:xfrm>
          <a:prstGeom prst="roundRect">
            <a:avLst>
              <a:gd name="adj" fmla="val 7042"/>
            </a:avLst>
          </a:prstGeom>
          <a:solidFill>
            <a:srgbClr val="12293E">
              <a:alpha val="74000"/>
            </a:srgbClr>
          </a:solidFill>
          <a:ln w="12700">
            <a:solidFill>
              <a:srgbClr val="1E4560"/>
            </a:solidFill>
            <a:prstDash val="solid"/>
          </a:ln>
        </p:spPr>
      </p:sp>
      <p:sp>
        <p:nvSpPr>
          <p:cNvPr id="36" name="Text 34"/>
          <p:cNvSpPr/>
          <p:nvPr/>
        </p:nvSpPr>
        <p:spPr>
          <a:xfrm>
            <a:off x="3459404" y="4261104"/>
            <a:ext cx="2471852" cy="548640"/>
          </a:xfrm>
          <a:prstGeom prst="rect">
            <a:avLst/>
          </a:prstGeom>
          <a:noFill/>
          <a:ln/>
        </p:spPr>
        <p:txBody>
          <a:bodyPr wrap="square" lIns="0" tIns="0" rIns="0" bIns="0" rtlCol="0" anchor="ctr"/>
          <a:lstStyle/>
          <a:p>
            <a:pPr algn="ctr" indent="0" marL="0">
              <a:buNone/>
            </a:pPr>
            <a:r>
              <a:rPr lang="en-US" sz="2900" b="1" dirty="0">
                <a:solidFill>
                  <a:srgbClr val="E04A63"/>
                </a:solidFill>
                <a:latin typeface="Arial" pitchFamily="34" charset="0"/>
                <a:ea typeface="Arial" pitchFamily="34" charset="-122"/>
                <a:cs typeface="Arial" pitchFamily="34" charset="-120"/>
              </a:rPr>
              <a:t>2 min</a:t>
            </a:r>
            <a:endParaRPr lang="en-US" sz="2900" dirty="0"/>
          </a:p>
        </p:txBody>
      </p:sp>
      <p:sp>
        <p:nvSpPr>
          <p:cNvPr id="37" name="Text 35"/>
          <p:cNvSpPr/>
          <p:nvPr/>
        </p:nvSpPr>
        <p:spPr>
          <a:xfrm>
            <a:off x="3495980" y="4809744"/>
            <a:ext cx="2398700" cy="512064"/>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Rhythm check &amp; compressor</a:t>
            </a:r>
            <a:endParaRPr lang="en-US" sz="1050" dirty="0"/>
          </a:p>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switch cycle</a:t>
            </a:r>
            <a:endParaRPr lang="en-US" sz="1050" dirty="0"/>
          </a:p>
        </p:txBody>
      </p:sp>
      <p:sp>
        <p:nvSpPr>
          <p:cNvPr id="38" name="Shape 36"/>
          <p:cNvSpPr/>
          <p:nvPr/>
        </p:nvSpPr>
        <p:spPr>
          <a:xfrm>
            <a:off x="6169000" y="4114800"/>
            <a:ext cx="2654732" cy="1298448"/>
          </a:xfrm>
          <a:prstGeom prst="roundRect">
            <a:avLst>
              <a:gd name="adj" fmla="val 7042"/>
            </a:avLst>
          </a:prstGeom>
          <a:solidFill>
            <a:srgbClr val="12293E">
              <a:alpha val="74000"/>
            </a:srgbClr>
          </a:solidFill>
          <a:ln w="12700">
            <a:solidFill>
              <a:srgbClr val="1E4560"/>
            </a:solidFill>
            <a:prstDash val="solid"/>
          </a:ln>
        </p:spPr>
      </p:sp>
      <p:sp>
        <p:nvSpPr>
          <p:cNvPr id="39" name="Text 37"/>
          <p:cNvSpPr/>
          <p:nvPr/>
        </p:nvSpPr>
        <p:spPr>
          <a:xfrm>
            <a:off x="6260440" y="4261104"/>
            <a:ext cx="2471852" cy="548640"/>
          </a:xfrm>
          <a:prstGeom prst="rect">
            <a:avLst/>
          </a:prstGeom>
          <a:noFill/>
          <a:ln/>
        </p:spPr>
        <p:txBody>
          <a:bodyPr wrap="square" lIns="0" tIns="0" rIns="0" bIns="0" rtlCol="0" anchor="ctr"/>
          <a:lstStyle/>
          <a:p>
            <a:pPr algn="ctr" indent="0" marL="0">
              <a:buNone/>
            </a:pPr>
            <a:r>
              <a:rPr lang="en-US" sz="2900" b="1" dirty="0">
                <a:solidFill>
                  <a:srgbClr val="E04A63"/>
                </a:solidFill>
                <a:latin typeface="Arial" pitchFamily="34" charset="0"/>
                <a:ea typeface="Arial" pitchFamily="34" charset="-122"/>
                <a:cs typeface="Arial" pitchFamily="34" charset="-120"/>
              </a:rPr>
              <a:t>&lt; 10 s</a:t>
            </a:r>
            <a:endParaRPr lang="en-US" sz="2900" dirty="0"/>
          </a:p>
        </p:txBody>
      </p:sp>
      <p:sp>
        <p:nvSpPr>
          <p:cNvPr id="40" name="Text 38"/>
          <p:cNvSpPr/>
          <p:nvPr/>
        </p:nvSpPr>
        <p:spPr>
          <a:xfrm>
            <a:off x="6297016" y="4809744"/>
            <a:ext cx="2398700" cy="512064"/>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Maximum pause in compressions</a:t>
            </a:r>
            <a:endParaRPr lang="en-US" sz="1050" dirty="0"/>
          </a:p>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 for anything at all</a:t>
            </a:r>
            <a:endParaRPr lang="en-US" sz="1050" dirty="0"/>
          </a:p>
        </p:txBody>
      </p:sp>
      <p:sp>
        <p:nvSpPr>
          <p:cNvPr id="41" name="Shape 39"/>
          <p:cNvSpPr/>
          <p:nvPr/>
        </p:nvSpPr>
        <p:spPr>
          <a:xfrm>
            <a:off x="8970035" y="4114800"/>
            <a:ext cx="2654732" cy="1298448"/>
          </a:xfrm>
          <a:prstGeom prst="roundRect">
            <a:avLst>
              <a:gd name="adj" fmla="val 7042"/>
            </a:avLst>
          </a:prstGeom>
          <a:solidFill>
            <a:srgbClr val="12293E">
              <a:alpha val="74000"/>
            </a:srgbClr>
          </a:solidFill>
          <a:ln w="12700">
            <a:solidFill>
              <a:srgbClr val="1E4560"/>
            </a:solidFill>
            <a:prstDash val="solid"/>
          </a:ln>
        </p:spPr>
      </p:sp>
      <p:sp>
        <p:nvSpPr>
          <p:cNvPr id="42" name="Text 40"/>
          <p:cNvSpPr/>
          <p:nvPr/>
        </p:nvSpPr>
        <p:spPr>
          <a:xfrm>
            <a:off x="9061475" y="4261104"/>
            <a:ext cx="2471852" cy="548640"/>
          </a:xfrm>
          <a:prstGeom prst="rect">
            <a:avLst/>
          </a:prstGeom>
          <a:noFill/>
          <a:ln/>
        </p:spPr>
        <p:txBody>
          <a:bodyPr wrap="square" lIns="0" tIns="0" rIns="0" bIns="0" rtlCol="0" anchor="ctr"/>
          <a:lstStyle/>
          <a:p>
            <a:pPr algn="ctr" indent="0" marL="0">
              <a:buNone/>
            </a:pPr>
            <a:r>
              <a:rPr lang="en-US" sz="2900" b="1" dirty="0">
                <a:solidFill>
                  <a:srgbClr val="E04A63"/>
                </a:solidFill>
                <a:latin typeface="Arial" pitchFamily="34" charset="0"/>
                <a:ea typeface="Arial" pitchFamily="34" charset="-122"/>
                <a:cs typeface="Arial" pitchFamily="34" charset="-120"/>
              </a:rPr>
              <a:t>1 s</a:t>
            </a:r>
            <a:endParaRPr lang="en-US" sz="2900" dirty="0"/>
          </a:p>
        </p:txBody>
      </p:sp>
      <p:sp>
        <p:nvSpPr>
          <p:cNvPr id="43" name="Text 41"/>
          <p:cNvSpPr/>
          <p:nvPr/>
        </p:nvSpPr>
        <p:spPr>
          <a:xfrm>
            <a:off x="9098051" y="4809744"/>
            <a:ext cx="2398700" cy="512064"/>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Each rescue breath</a:t>
            </a:r>
            <a:endParaRPr lang="en-US" sz="1050" dirty="0"/>
          </a:p>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 just visible chest rise</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402336"/>
            <a:ext cx="10607040" cy="237744"/>
          </a:xfrm>
          <a:prstGeom prst="rect">
            <a:avLst/>
          </a:prstGeom>
          <a:noFill/>
          <a:ln/>
        </p:spPr>
        <p:txBody>
          <a:bodyPr wrap="square" lIns="0" tIns="0" rIns="0" bIns="0" rtlCol="0" anchor="ctr"/>
          <a:lstStyle/>
          <a:p>
            <a:pPr indent="0" marL="0">
              <a:buNone/>
            </a:pPr>
            <a:r>
              <a:rPr lang="en-US" sz="1000" b="1" spc="300" kern="0" dirty="0">
                <a:solidFill>
                  <a:srgbClr val="6FD3E8"/>
                </a:solidFill>
                <a:latin typeface="Arial" pitchFamily="34" charset="0"/>
                <a:ea typeface="Arial" pitchFamily="34" charset="-122"/>
                <a:cs typeface="Arial" pitchFamily="34" charset="-120"/>
              </a:rPr>
              <a:t>THE NUMBERS THAT SAVE LIVES</a:t>
            </a:r>
            <a:endParaRPr lang="en-US" sz="1000" dirty="0"/>
          </a:p>
        </p:txBody>
      </p:sp>
      <p:sp>
        <p:nvSpPr>
          <p:cNvPr id="4" name="Text 2"/>
          <p:cNvSpPr/>
          <p:nvPr/>
        </p:nvSpPr>
        <p:spPr>
          <a:xfrm>
            <a:off x="566928" y="676656"/>
            <a:ext cx="10881360" cy="658368"/>
          </a:xfrm>
          <a:prstGeom prst="rect">
            <a:avLst/>
          </a:prstGeom>
          <a:noFill/>
          <a:ln/>
        </p:spPr>
        <p:txBody>
          <a:bodyPr wrap="square" lIns="0" tIns="0" rIns="0" bIns="0" rtlCol="0" anchor="ctr"/>
          <a:lstStyle/>
          <a:p>
            <a:pPr indent="0" marL="0">
              <a:buNone/>
            </a:pPr>
            <a:r>
              <a:rPr lang="en-US" sz="2900" b="1" dirty="0">
                <a:solidFill>
                  <a:srgbClr val="FFFFFF"/>
                </a:solidFill>
                <a:latin typeface="Arial" pitchFamily="34" charset="0"/>
                <a:ea typeface="Arial" pitchFamily="34" charset="-122"/>
                <a:cs typeface="Arial" pitchFamily="34" charset="-120"/>
              </a:rPr>
              <a:t>High-quality CPR</a:t>
            </a:r>
            <a:endParaRPr lang="en-US" sz="2900" dirty="0"/>
          </a:p>
        </p:txBody>
      </p:sp>
      <p:sp>
        <p:nvSpPr>
          <p:cNvPr id="5" name="Text 3"/>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6" name="Text 4"/>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8</a:t>
            </a:r>
            <a:endParaRPr lang="en-US" sz="950" dirty="0"/>
          </a:p>
        </p:txBody>
      </p:sp>
      <p:sp>
        <p:nvSpPr>
          <p:cNvPr id="7" name="Shape 5"/>
          <p:cNvSpPr/>
          <p:nvPr/>
        </p:nvSpPr>
        <p:spPr>
          <a:xfrm>
            <a:off x="566928" y="1755648"/>
            <a:ext cx="3564026" cy="1481328"/>
          </a:xfrm>
          <a:prstGeom prst="roundRect">
            <a:avLst>
              <a:gd name="adj" fmla="val 6173"/>
            </a:avLst>
          </a:prstGeom>
          <a:solidFill>
            <a:srgbClr val="12293E">
              <a:alpha val="74000"/>
            </a:srgbClr>
          </a:solidFill>
          <a:ln w="12700">
            <a:solidFill>
              <a:srgbClr val="1E4560"/>
            </a:solidFill>
            <a:prstDash val="solid"/>
          </a:ln>
        </p:spPr>
      </p:sp>
      <p:sp>
        <p:nvSpPr>
          <p:cNvPr id="8" name="Text 6"/>
          <p:cNvSpPr/>
          <p:nvPr/>
        </p:nvSpPr>
        <p:spPr>
          <a:xfrm>
            <a:off x="658368" y="1901952"/>
            <a:ext cx="3381146" cy="548640"/>
          </a:xfrm>
          <a:prstGeom prst="rect">
            <a:avLst/>
          </a:prstGeom>
          <a:noFill/>
          <a:ln/>
        </p:spPr>
        <p:txBody>
          <a:bodyPr wrap="square" lIns="0" tIns="0" rIns="0" bIns="0" rtlCol="0" anchor="ctr"/>
          <a:lstStyle/>
          <a:p>
            <a:pPr algn="ctr" indent="0" marL="0">
              <a:buNone/>
            </a:pPr>
            <a:r>
              <a:rPr lang="en-US" sz="2900" b="1" dirty="0">
                <a:solidFill>
                  <a:srgbClr val="6FD3E8"/>
                </a:solidFill>
                <a:latin typeface="Arial" pitchFamily="34" charset="0"/>
                <a:ea typeface="Arial" pitchFamily="34" charset="-122"/>
                <a:cs typeface="Arial" pitchFamily="34" charset="-120"/>
              </a:rPr>
              <a:t>100–120</a:t>
            </a:r>
            <a:endParaRPr lang="en-US" sz="2900" dirty="0"/>
          </a:p>
        </p:txBody>
      </p:sp>
      <p:sp>
        <p:nvSpPr>
          <p:cNvPr id="9" name="Text 7"/>
          <p:cNvSpPr/>
          <p:nvPr/>
        </p:nvSpPr>
        <p:spPr>
          <a:xfrm>
            <a:off x="694944" y="2450592"/>
            <a:ext cx="3307994" cy="694944"/>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Compressions per minute — use a metronome or the defibrillator prompt</a:t>
            </a:r>
            <a:endParaRPr lang="en-US" sz="1050" dirty="0"/>
          </a:p>
        </p:txBody>
      </p:sp>
      <p:sp>
        <p:nvSpPr>
          <p:cNvPr id="10" name="Shape 8"/>
          <p:cNvSpPr/>
          <p:nvPr/>
        </p:nvSpPr>
        <p:spPr>
          <a:xfrm>
            <a:off x="4313834" y="1755648"/>
            <a:ext cx="3564026" cy="1481328"/>
          </a:xfrm>
          <a:prstGeom prst="roundRect">
            <a:avLst>
              <a:gd name="adj" fmla="val 6173"/>
            </a:avLst>
          </a:prstGeom>
          <a:solidFill>
            <a:srgbClr val="12293E">
              <a:alpha val="74000"/>
            </a:srgbClr>
          </a:solidFill>
          <a:ln w="12700">
            <a:solidFill>
              <a:srgbClr val="1E4560"/>
            </a:solidFill>
            <a:prstDash val="solid"/>
          </a:ln>
        </p:spPr>
      </p:sp>
      <p:sp>
        <p:nvSpPr>
          <p:cNvPr id="11" name="Text 9"/>
          <p:cNvSpPr/>
          <p:nvPr/>
        </p:nvSpPr>
        <p:spPr>
          <a:xfrm>
            <a:off x="4405274" y="1901952"/>
            <a:ext cx="3381146" cy="548640"/>
          </a:xfrm>
          <a:prstGeom prst="rect">
            <a:avLst/>
          </a:prstGeom>
          <a:noFill/>
          <a:ln/>
        </p:spPr>
        <p:txBody>
          <a:bodyPr wrap="square" lIns="0" tIns="0" rIns="0" bIns="0" rtlCol="0" anchor="ctr"/>
          <a:lstStyle/>
          <a:p>
            <a:pPr algn="ctr" indent="0" marL="0">
              <a:buNone/>
            </a:pPr>
            <a:r>
              <a:rPr lang="en-US" sz="2900" b="1" dirty="0">
                <a:solidFill>
                  <a:srgbClr val="6FD3E8"/>
                </a:solidFill>
                <a:latin typeface="Arial" pitchFamily="34" charset="0"/>
                <a:ea typeface="Arial" pitchFamily="34" charset="-122"/>
                <a:cs typeface="Arial" pitchFamily="34" charset="-120"/>
              </a:rPr>
              <a:t>5–6 cm</a:t>
            </a:r>
            <a:endParaRPr lang="en-US" sz="2900" dirty="0"/>
          </a:p>
        </p:txBody>
      </p:sp>
      <p:sp>
        <p:nvSpPr>
          <p:cNvPr id="12" name="Text 10"/>
          <p:cNvSpPr/>
          <p:nvPr/>
        </p:nvSpPr>
        <p:spPr>
          <a:xfrm>
            <a:off x="4441850" y="2450592"/>
            <a:ext cx="3307994" cy="694944"/>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Depth in an adult — about one third of chest depth; push hard, allow FULL recoil</a:t>
            </a:r>
            <a:endParaRPr lang="en-US" sz="1050" dirty="0"/>
          </a:p>
        </p:txBody>
      </p:sp>
      <p:sp>
        <p:nvSpPr>
          <p:cNvPr id="13" name="Shape 11"/>
          <p:cNvSpPr/>
          <p:nvPr/>
        </p:nvSpPr>
        <p:spPr>
          <a:xfrm>
            <a:off x="8060741" y="1755648"/>
            <a:ext cx="3564026" cy="1481328"/>
          </a:xfrm>
          <a:prstGeom prst="roundRect">
            <a:avLst>
              <a:gd name="adj" fmla="val 6173"/>
            </a:avLst>
          </a:prstGeom>
          <a:solidFill>
            <a:srgbClr val="12293E">
              <a:alpha val="74000"/>
            </a:srgbClr>
          </a:solidFill>
          <a:ln w="12700">
            <a:solidFill>
              <a:srgbClr val="1E4560"/>
            </a:solidFill>
            <a:prstDash val="solid"/>
          </a:ln>
        </p:spPr>
      </p:sp>
      <p:sp>
        <p:nvSpPr>
          <p:cNvPr id="14" name="Text 12"/>
          <p:cNvSpPr/>
          <p:nvPr/>
        </p:nvSpPr>
        <p:spPr>
          <a:xfrm>
            <a:off x="8152181" y="1901952"/>
            <a:ext cx="3381146" cy="548640"/>
          </a:xfrm>
          <a:prstGeom prst="rect">
            <a:avLst/>
          </a:prstGeom>
          <a:noFill/>
          <a:ln/>
        </p:spPr>
        <p:txBody>
          <a:bodyPr wrap="square" lIns="0" tIns="0" rIns="0" bIns="0" rtlCol="0" anchor="ctr"/>
          <a:lstStyle/>
          <a:p>
            <a:pPr algn="ctr" indent="0" marL="0">
              <a:buNone/>
            </a:pPr>
            <a:r>
              <a:rPr lang="en-US" sz="2900" b="1" dirty="0">
                <a:solidFill>
                  <a:srgbClr val="6FD3E8"/>
                </a:solidFill>
                <a:latin typeface="Arial" pitchFamily="34" charset="0"/>
                <a:ea typeface="Arial" pitchFamily="34" charset="-122"/>
                <a:cs typeface="Arial" pitchFamily="34" charset="-120"/>
              </a:rPr>
              <a:t>≥ 80%</a:t>
            </a:r>
            <a:endParaRPr lang="en-US" sz="2900" dirty="0"/>
          </a:p>
        </p:txBody>
      </p:sp>
      <p:sp>
        <p:nvSpPr>
          <p:cNvPr id="15" name="Text 13"/>
          <p:cNvSpPr/>
          <p:nvPr/>
        </p:nvSpPr>
        <p:spPr>
          <a:xfrm>
            <a:off x="8188757" y="2450592"/>
            <a:ext cx="3307994" cy="694944"/>
          </a:xfrm>
          <a:prstGeom prst="rect">
            <a:avLst/>
          </a:prstGeom>
          <a:noFill/>
          <a:ln/>
        </p:spPr>
        <p:txBody>
          <a:bodyPr wrap="square" lIns="0" tIns="0" rIns="0" bIns="0" rtlCol="0" anchor="t"/>
          <a:lstStyle/>
          <a:p>
            <a:pPr algn="ctr" indent="0" marL="0">
              <a:lnSpc>
                <a:spcPts val="1350"/>
              </a:lnSpc>
              <a:buNone/>
            </a:pPr>
            <a:r>
              <a:rPr lang="en-US" sz="1050" dirty="0">
                <a:solidFill>
                  <a:srgbClr val="7E9AAC"/>
                </a:solidFill>
                <a:latin typeface="Calibri" pitchFamily="34" charset="0"/>
                <a:ea typeface="Calibri" pitchFamily="34" charset="-122"/>
                <a:cs typeface="Calibri" pitchFamily="34" charset="-120"/>
              </a:rPr>
              <a:t>Chest compression fraction — the AHA floor is 60%; this is the LIMA PULSE target</a:t>
            </a:r>
            <a:endParaRPr lang="en-US" sz="1050" dirty="0"/>
          </a:p>
        </p:txBody>
      </p:sp>
      <p:sp>
        <p:nvSpPr>
          <p:cNvPr id="16" name="Shape 14"/>
          <p:cNvSpPr/>
          <p:nvPr/>
        </p:nvSpPr>
        <p:spPr>
          <a:xfrm>
            <a:off x="566928" y="3474720"/>
            <a:ext cx="5446624" cy="969264"/>
          </a:xfrm>
          <a:prstGeom prst="roundRect">
            <a:avLst>
              <a:gd name="adj" fmla="val 9434"/>
            </a:avLst>
          </a:prstGeom>
          <a:solidFill>
            <a:srgbClr val="12293E">
              <a:alpha val="74000"/>
            </a:srgbClr>
          </a:solidFill>
          <a:ln w="12700">
            <a:solidFill>
              <a:srgbClr val="1E4560"/>
            </a:solidFill>
            <a:prstDash val="solid"/>
          </a:ln>
        </p:spPr>
      </p:sp>
      <p:sp>
        <p:nvSpPr>
          <p:cNvPr id="17" name="Text 15"/>
          <p:cNvSpPr/>
          <p:nvPr/>
        </p:nvSpPr>
        <p:spPr>
          <a:xfrm>
            <a:off x="841248" y="3602736"/>
            <a:ext cx="4897984" cy="256032"/>
          </a:xfrm>
          <a:prstGeom prst="rect">
            <a:avLst/>
          </a:prstGeom>
          <a:noFill/>
          <a:ln/>
        </p:spPr>
        <p:txBody>
          <a:bodyPr wrap="square" lIns="0" tIns="0" rIns="0" bIns="0" rtlCol="0" anchor="ctr"/>
          <a:lstStyle/>
          <a:p>
            <a:pPr indent="0" marL="0">
              <a:buNone/>
            </a:pPr>
            <a:r>
              <a:rPr lang="en-US" sz="1250" b="1" dirty="0">
                <a:solidFill>
                  <a:srgbClr val="6FD3E8"/>
                </a:solidFill>
                <a:latin typeface="Arial" pitchFamily="34" charset="0"/>
                <a:ea typeface="Arial" pitchFamily="34" charset="-122"/>
                <a:cs typeface="Arial" pitchFamily="34" charset="-120"/>
              </a:rPr>
              <a:t>Full recoil, every compression</a:t>
            </a:r>
            <a:endParaRPr lang="en-US" sz="1250" dirty="0"/>
          </a:p>
        </p:txBody>
      </p:sp>
      <p:sp>
        <p:nvSpPr>
          <p:cNvPr id="18" name="Text 16"/>
          <p:cNvSpPr/>
          <p:nvPr/>
        </p:nvSpPr>
        <p:spPr>
          <a:xfrm>
            <a:off x="841248" y="3858768"/>
            <a:ext cx="4897984" cy="49377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Leaning on the chest between compressions is the most common quality failure in real codes. The chest must come all the way back — that is when the heart fills.</a:t>
            </a:r>
            <a:endParaRPr lang="en-US" sz="1050" dirty="0"/>
          </a:p>
        </p:txBody>
      </p:sp>
      <p:sp>
        <p:nvSpPr>
          <p:cNvPr id="19" name="Shape 17"/>
          <p:cNvSpPr/>
          <p:nvPr/>
        </p:nvSpPr>
        <p:spPr>
          <a:xfrm>
            <a:off x="6178144" y="3474720"/>
            <a:ext cx="5446624" cy="969264"/>
          </a:xfrm>
          <a:prstGeom prst="roundRect">
            <a:avLst>
              <a:gd name="adj" fmla="val 9434"/>
            </a:avLst>
          </a:prstGeom>
          <a:solidFill>
            <a:srgbClr val="12293E">
              <a:alpha val="74000"/>
            </a:srgbClr>
          </a:solidFill>
          <a:ln w="12700">
            <a:solidFill>
              <a:srgbClr val="1E4560"/>
            </a:solidFill>
            <a:prstDash val="solid"/>
          </a:ln>
        </p:spPr>
      </p:sp>
      <p:sp>
        <p:nvSpPr>
          <p:cNvPr id="20" name="Text 18"/>
          <p:cNvSpPr/>
          <p:nvPr/>
        </p:nvSpPr>
        <p:spPr>
          <a:xfrm>
            <a:off x="6452464" y="3602736"/>
            <a:ext cx="4897984" cy="256032"/>
          </a:xfrm>
          <a:prstGeom prst="rect">
            <a:avLst/>
          </a:prstGeom>
          <a:noFill/>
          <a:ln/>
        </p:spPr>
        <p:txBody>
          <a:bodyPr wrap="square" lIns="0" tIns="0" rIns="0" bIns="0" rtlCol="0" anchor="ctr"/>
          <a:lstStyle/>
          <a:p>
            <a:pPr indent="0" marL="0">
              <a:buNone/>
            </a:pPr>
            <a:r>
              <a:rPr lang="en-US" sz="1250" b="1" dirty="0">
                <a:solidFill>
                  <a:srgbClr val="6FD3E8"/>
                </a:solidFill>
                <a:latin typeface="Arial" pitchFamily="34" charset="0"/>
                <a:ea typeface="Arial" pitchFamily="34" charset="-122"/>
                <a:cs typeface="Arial" pitchFamily="34" charset="-120"/>
              </a:rPr>
              <a:t>Switch compressor every 2 minutes</a:t>
            </a:r>
            <a:endParaRPr lang="en-US" sz="1250" dirty="0"/>
          </a:p>
        </p:txBody>
      </p:sp>
      <p:sp>
        <p:nvSpPr>
          <p:cNvPr id="21" name="Text 19"/>
          <p:cNvSpPr/>
          <p:nvPr/>
        </p:nvSpPr>
        <p:spPr>
          <a:xfrm>
            <a:off x="6452464" y="3858768"/>
            <a:ext cx="4897984" cy="49377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Quality falls sharply after two minutes even when the rescuer swears they are fine. Switch during the rhythm check so the pause costs nothing.</a:t>
            </a:r>
            <a:endParaRPr lang="en-US" sz="1050" dirty="0"/>
          </a:p>
        </p:txBody>
      </p:sp>
      <p:sp>
        <p:nvSpPr>
          <p:cNvPr id="22" name="Shape 20"/>
          <p:cNvSpPr/>
          <p:nvPr/>
        </p:nvSpPr>
        <p:spPr>
          <a:xfrm>
            <a:off x="566928" y="4608576"/>
            <a:ext cx="5446624" cy="969264"/>
          </a:xfrm>
          <a:prstGeom prst="roundRect">
            <a:avLst>
              <a:gd name="adj" fmla="val 9434"/>
            </a:avLst>
          </a:prstGeom>
          <a:solidFill>
            <a:srgbClr val="12293E">
              <a:alpha val="74000"/>
            </a:srgbClr>
          </a:solidFill>
          <a:ln w="12700">
            <a:solidFill>
              <a:srgbClr val="1E4560"/>
            </a:solidFill>
            <a:prstDash val="solid"/>
          </a:ln>
        </p:spPr>
      </p:sp>
      <p:sp>
        <p:nvSpPr>
          <p:cNvPr id="23" name="Text 21"/>
          <p:cNvSpPr/>
          <p:nvPr/>
        </p:nvSpPr>
        <p:spPr>
          <a:xfrm>
            <a:off x="841248" y="4736592"/>
            <a:ext cx="4897984" cy="256032"/>
          </a:xfrm>
          <a:prstGeom prst="rect">
            <a:avLst/>
          </a:prstGeom>
          <a:noFill/>
          <a:ln/>
        </p:spPr>
        <p:txBody>
          <a:bodyPr wrap="square" lIns="0" tIns="0" rIns="0" bIns="0" rtlCol="0" anchor="ctr"/>
          <a:lstStyle/>
          <a:p>
            <a:pPr indent="0" marL="0">
              <a:buNone/>
            </a:pPr>
            <a:r>
              <a:rPr lang="en-US" sz="1250" b="1" dirty="0">
                <a:solidFill>
                  <a:srgbClr val="6FD3E8"/>
                </a:solidFill>
                <a:latin typeface="Arial" pitchFamily="34" charset="0"/>
                <a:ea typeface="Arial" pitchFamily="34" charset="-122"/>
                <a:cs typeface="Arial" pitchFamily="34" charset="-120"/>
              </a:rPr>
              <a:t>Do not over-ventilate</a:t>
            </a:r>
            <a:endParaRPr lang="en-US" sz="1250" dirty="0"/>
          </a:p>
        </p:txBody>
      </p:sp>
      <p:sp>
        <p:nvSpPr>
          <p:cNvPr id="24" name="Text 22"/>
          <p:cNvSpPr/>
          <p:nvPr/>
        </p:nvSpPr>
        <p:spPr>
          <a:xfrm>
            <a:off x="841248" y="4992624"/>
            <a:ext cx="4897984" cy="49377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One second per breath, just visible chest rise. Hyperventilation raises intrathoracic pressure, chokes venous return and drops cardiac output.</a:t>
            </a:r>
            <a:endParaRPr lang="en-US" sz="1050" dirty="0"/>
          </a:p>
        </p:txBody>
      </p:sp>
      <p:sp>
        <p:nvSpPr>
          <p:cNvPr id="25" name="Shape 23"/>
          <p:cNvSpPr/>
          <p:nvPr/>
        </p:nvSpPr>
        <p:spPr>
          <a:xfrm>
            <a:off x="6178144" y="4608576"/>
            <a:ext cx="5446624" cy="969264"/>
          </a:xfrm>
          <a:prstGeom prst="roundRect">
            <a:avLst>
              <a:gd name="adj" fmla="val 9434"/>
            </a:avLst>
          </a:prstGeom>
          <a:solidFill>
            <a:srgbClr val="12293E">
              <a:alpha val="74000"/>
            </a:srgbClr>
          </a:solidFill>
          <a:ln w="12700">
            <a:solidFill>
              <a:srgbClr val="1E4560"/>
            </a:solidFill>
            <a:prstDash val="solid"/>
          </a:ln>
        </p:spPr>
      </p:sp>
      <p:sp>
        <p:nvSpPr>
          <p:cNvPr id="26" name="Text 24"/>
          <p:cNvSpPr/>
          <p:nvPr/>
        </p:nvSpPr>
        <p:spPr>
          <a:xfrm>
            <a:off x="6452464" y="4736592"/>
            <a:ext cx="4897984" cy="256032"/>
          </a:xfrm>
          <a:prstGeom prst="rect">
            <a:avLst/>
          </a:prstGeom>
          <a:noFill/>
          <a:ln/>
        </p:spPr>
        <p:txBody>
          <a:bodyPr wrap="square" lIns="0" tIns="0" rIns="0" bIns="0" rtlCol="0" anchor="ctr"/>
          <a:lstStyle/>
          <a:p>
            <a:pPr indent="0" marL="0">
              <a:buNone/>
            </a:pPr>
            <a:r>
              <a:rPr lang="en-US" sz="1250" b="1" dirty="0">
                <a:solidFill>
                  <a:srgbClr val="6FD3E8"/>
                </a:solidFill>
                <a:latin typeface="Arial" pitchFamily="34" charset="0"/>
                <a:ea typeface="Arial" pitchFamily="34" charset="-122"/>
                <a:cs typeface="Arial" pitchFamily="34" charset="-120"/>
              </a:rPr>
              <a:t>Minimise every pause</a:t>
            </a:r>
            <a:endParaRPr lang="en-US" sz="1250" dirty="0"/>
          </a:p>
        </p:txBody>
      </p:sp>
      <p:sp>
        <p:nvSpPr>
          <p:cNvPr id="27" name="Text 25"/>
          <p:cNvSpPr/>
          <p:nvPr/>
        </p:nvSpPr>
        <p:spPr>
          <a:xfrm>
            <a:off x="6452464" y="4992624"/>
            <a:ext cx="4897984" cy="493776"/>
          </a:xfrm>
          <a:prstGeom prst="rect">
            <a:avLst/>
          </a:prstGeom>
          <a:noFill/>
          <a:ln/>
        </p:spPr>
        <p:txBody>
          <a:bodyPr wrap="square" lIns="0" tIns="0" rIns="0" bIns="0" rtlCol="0" anchor="t"/>
          <a:lstStyle/>
          <a:p>
            <a:pPr indent="0" marL="0">
              <a:lnSpc>
                <a:spcPts val="1350"/>
              </a:lnSpc>
              <a:buNone/>
            </a:pPr>
            <a:r>
              <a:rPr lang="en-US" sz="1050" dirty="0">
                <a:solidFill>
                  <a:srgbClr val="7E9AAC"/>
                </a:solidFill>
                <a:latin typeface="Calibri" pitchFamily="34" charset="0"/>
                <a:ea typeface="Calibri" pitchFamily="34" charset="-122"/>
                <a:cs typeface="Calibri" pitchFamily="34" charset="-120"/>
              </a:rPr>
              <a:t>Pre-charge the defibrillator during compressions, plan the role change before it happens, resume the instant the shock is delivered.</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10317175" y="219456"/>
            <a:ext cx="1371600" cy="237744"/>
          </a:xfrm>
          <a:prstGeom prst="rect">
            <a:avLst/>
          </a:prstGeom>
          <a:noFill/>
          <a:ln/>
        </p:spPr>
        <p:txBody>
          <a:bodyPr wrap="square" lIns="0" tIns="0" rIns="0" bIns="0" rtlCol="0" anchor="ctr"/>
          <a:lstStyle/>
          <a:p>
            <a:pPr algn="r" indent="0" marL="0">
              <a:buNone/>
            </a:pPr>
            <a:r>
              <a:rPr lang="en-US" sz="1000" b="1" spc="200" kern="0" dirty="0">
                <a:solidFill>
                  <a:srgbClr val="FFFFFF"/>
                </a:solidFill>
                <a:latin typeface="Arial" pitchFamily="34" charset="0"/>
                <a:ea typeface="Arial" pitchFamily="34" charset="-122"/>
                <a:cs typeface="Arial" pitchFamily="34" charset="-120"/>
              </a:rPr>
              <a:t>LIMA </a:t>
            </a:r>
            <a:pPr algn="r" indent="0" marL="0">
              <a:buNone/>
            </a:pPr>
            <a:r>
              <a:rPr lang="en-US" sz="1000" b="1" spc="200" kern="0" dirty="0">
                <a:solidFill>
                  <a:srgbClr val="6FD3E8"/>
                </a:solidFill>
                <a:latin typeface="Arial" pitchFamily="34" charset="0"/>
                <a:ea typeface="Arial" pitchFamily="34" charset="-122"/>
                <a:cs typeface="Arial" pitchFamily="34" charset="-120"/>
              </a:rPr>
              <a:t>PULSE</a:t>
            </a:r>
            <a:endParaRPr lang="en-US" sz="1000" dirty="0"/>
          </a:p>
        </p:txBody>
      </p:sp>
      <p:sp>
        <p:nvSpPr>
          <p:cNvPr id="3" name="Text 1"/>
          <p:cNvSpPr/>
          <p:nvPr/>
        </p:nvSpPr>
        <p:spPr>
          <a:xfrm>
            <a:off x="566928" y="1847088"/>
            <a:ext cx="2377440" cy="1371600"/>
          </a:xfrm>
          <a:prstGeom prst="rect">
            <a:avLst/>
          </a:prstGeom>
          <a:noFill/>
          <a:ln/>
        </p:spPr>
        <p:txBody>
          <a:bodyPr wrap="square" lIns="0" tIns="0" rIns="0" bIns="0" rtlCol="0" anchor="ctr"/>
          <a:lstStyle/>
          <a:p>
            <a:pPr indent="0" marL="0">
              <a:buNone/>
            </a:pPr>
            <a:r>
              <a:rPr lang="en-US" sz="9600" b="1" dirty="0">
                <a:solidFill>
                  <a:srgbClr val="C9334D"/>
                </a:solidFill>
                <a:latin typeface="Arial" pitchFamily="34" charset="0"/>
                <a:ea typeface="Arial" pitchFamily="34" charset="-122"/>
                <a:cs typeface="Arial" pitchFamily="34" charset="-120"/>
              </a:rPr>
              <a:t>02</a:t>
            </a:r>
            <a:endParaRPr lang="en-US" sz="9600" dirty="0"/>
          </a:p>
        </p:txBody>
      </p:sp>
      <p:sp>
        <p:nvSpPr>
          <p:cNvPr id="4" name="Text 2"/>
          <p:cNvSpPr/>
          <p:nvPr/>
        </p:nvSpPr>
        <p:spPr>
          <a:xfrm>
            <a:off x="566928" y="3127248"/>
            <a:ext cx="8595360" cy="786384"/>
          </a:xfrm>
          <a:prstGeom prst="rect">
            <a:avLst/>
          </a:prstGeom>
          <a:noFill/>
          <a:ln/>
        </p:spPr>
        <p:txBody>
          <a:bodyPr wrap="square" lIns="0" tIns="0" rIns="0" bIns="0" rtlCol="0" anchor="ctr"/>
          <a:lstStyle/>
          <a:p>
            <a:pPr indent="0" marL="0">
              <a:buNone/>
            </a:pPr>
            <a:r>
              <a:rPr lang="en-US" sz="4000" b="1" dirty="0">
                <a:solidFill>
                  <a:srgbClr val="FFFFFF"/>
                </a:solidFill>
                <a:latin typeface="Arial" pitchFamily="34" charset="0"/>
                <a:ea typeface="Arial" pitchFamily="34" charset="-122"/>
                <a:cs typeface="Arial" pitchFamily="34" charset="-120"/>
              </a:rPr>
              <a:t>Defibrillation</a:t>
            </a:r>
            <a:endParaRPr lang="en-US" sz="4000" dirty="0"/>
          </a:p>
        </p:txBody>
      </p:sp>
      <p:sp>
        <p:nvSpPr>
          <p:cNvPr id="5" name="Text 3"/>
          <p:cNvSpPr/>
          <p:nvPr/>
        </p:nvSpPr>
        <p:spPr>
          <a:xfrm>
            <a:off x="566928" y="3968496"/>
            <a:ext cx="7589520" cy="914400"/>
          </a:xfrm>
          <a:prstGeom prst="rect">
            <a:avLst/>
          </a:prstGeom>
          <a:noFill/>
          <a:ln/>
        </p:spPr>
        <p:txBody>
          <a:bodyPr wrap="square" lIns="0" tIns="0" rIns="0" bIns="0" rtlCol="0" anchor="t"/>
          <a:lstStyle/>
          <a:p>
            <a:pPr indent="0" marL="0">
              <a:lnSpc>
                <a:spcPts val="2100"/>
              </a:lnSpc>
              <a:buNone/>
            </a:pPr>
            <a:r>
              <a:rPr lang="en-US" sz="1400" dirty="0">
                <a:solidFill>
                  <a:srgbClr val="AFC7D6"/>
                </a:solidFill>
                <a:latin typeface="Calibri" pitchFamily="34" charset="0"/>
                <a:ea typeface="Calibri" pitchFamily="34" charset="-122"/>
                <a:cs typeface="Calibri" pitchFamily="34" charset="-120"/>
              </a:rPr>
              <a:t>Time-to-first-shock is the single strongest modifiable predictor of survival in a shockable rhythm.</a:t>
            </a:r>
            <a:endParaRPr lang="en-US" sz="1400" dirty="0"/>
          </a:p>
          <a:p>
            <a:pPr indent="0" marL="0">
              <a:lnSpc>
                <a:spcPts val="2100"/>
              </a:lnSpc>
              <a:buNone/>
            </a:pPr>
            <a:r>
              <a:rPr lang="en-US" sz="1400" dirty="0">
                <a:solidFill>
                  <a:srgbClr val="AFC7D6"/>
                </a:solidFill>
                <a:latin typeface="Calibri" pitchFamily="34" charset="0"/>
                <a:ea typeface="Calibri" pitchFamily="34" charset="-122"/>
                <a:cs typeface="Calibri" pitchFamily="34" charset="-120"/>
              </a:rPr>
              <a:t>Our target: under three minutes from collapse to first shock. The AHA in-hospital benchmark is two.</a:t>
            </a:r>
            <a:endParaRPr lang="en-US" sz="1400" dirty="0"/>
          </a:p>
        </p:txBody>
      </p:sp>
      <p:sp>
        <p:nvSpPr>
          <p:cNvPr id="6" name="Text 4"/>
          <p:cNvSpPr/>
          <p:nvPr/>
        </p:nvSpPr>
        <p:spPr>
          <a:xfrm>
            <a:off x="566928" y="6382512"/>
            <a:ext cx="7680960" cy="274320"/>
          </a:xfrm>
          <a:prstGeom prst="rect">
            <a:avLst/>
          </a:prstGeom>
          <a:noFill/>
          <a:ln/>
        </p:spPr>
        <p:txBody>
          <a:bodyPr wrap="square" lIns="0" tIns="0" rIns="0" bIns="0" rtlCol="0" anchor="ctr"/>
          <a:lstStyle/>
          <a:p>
            <a:pPr indent="0" marL="0">
              <a:buNone/>
            </a:pPr>
            <a:r>
              <a:rPr lang="en-US" sz="950" dirty="0">
                <a:solidFill>
                  <a:srgbClr val="5E7A8C"/>
                </a:solidFill>
                <a:latin typeface="Calibri" pitchFamily="34" charset="0"/>
                <a:ea typeface="Calibri" pitchFamily="34" charset="-122"/>
                <a:cs typeface="Calibri" pitchFamily="34" charset="-120"/>
              </a:rPr>
              <a:t>Emergency Care Readiness Programme  ·  Day 1 — Code Blue Ready</a:t>
            </a:r>
            <a:endParaRPr lang="en-US" sz="950" dirty="0"/>
          </a:p>
        </p:txBody>
      </p:sp>
      <p:sp>
        <p:nvSpPr>
          <p:cNvPr id="7" name="Text 5"/>
          <p:cNvSpPr/>
          <p:nvPr/>
        </p:nvSpPr>
        <p:spPr>
          <a:xfrm>
            <a:off x="11185855" y="6382512"/>
            <a:ext cx="438912" cy="274320"/>
          </a:xfrm>
          <a:prstGeom prst="rect">
            <a:avLst/>
          </a:prstGeom>
          <a:noFill/>
          <a:ln/>
        </p:spPr>
        <p:txBody>
          <a:bodyPr wrap="square" lIns="0" tIns="0" rIns="0" bIns="0" rtlCol="0" anchor="ctr"/>
          <a:lstStyle/>
          <a:p>
            <a:pPr algn="r" indent="0" marL="0">
              <a:buNone/>
            </a:pPr>
            <a:r>
              <a:rPr lang="en-US" sz="950" dirty="0">
                <a:solidFill>
                  <a:srgbClr val="5E7A8C"/>
                </a:solidFill>
                <a:latin typeface="Calibri" pitchFamily="34" charset="0"/>
                <a:ea typeface="Calibri" pitchFamily="34" charset="-122"/>
                <a:cs typeface="Calibri" pitchFamily="34" charset="-120"/>
              </a:rPr>
              <a:t>9</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Lima Primary Health Centre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1 — Code Blue Ready</dc:title>
  <dc:subject>PptxGenJS Presentation</dc:subject>
  <dc:creator>LIMA PULSE — Emergency Care Readiness Programme</dc:creator>
  <cp:lastModifiedBy>LIMA PULSE — Emergency Care Readiness Programme</cp:lastModifiedBy>
  <cp:revision>1</cp:revision>
  <dcterms:created xsi:type="dcterms:W3CDTF">2026-08-06T12:47:05Z</dcterms:created>
  <dcterms:modified xsi:type="dcterms:W3CDTF">2026-08-06T12:47:05Z</dcterms:modified>
</cp:coreProperties>
</file>